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ink/ink1.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 id="2147483870" r:id="rId2"/>
    <p:sldMasterId id="2147483699" r:id="rId3"/>
    <p:sldMasterId id="2147483648" r:id="rId4"/>
  </p:sldMasterIdLst>
  <p:notesMasterIdLst>
    <p:notesMasterId r:id="rId99"/>
  </p:notesMasterIdLst>
  <p:sldIdLst>
    <p:sldId id="256" r:id="rId5"/>
    <p:sldId id="259" r:id="rId6"/>
    <p:sldId id="260" r:id="rId7"/>
    <p:sldId id="262" r:id="rId8"/>
    <p:sldId id="263" r:id="rId9"/>
    <p:sldId id="265" r:id="rId10"/>
    <p:sldId id="266" r:id="rId11"/>
    <p:sldId id="267" r:id="rId12"/>
    <p:sldId id="268" r:id="rId13"/>
    <p:sldId id="269" r:id="rId14"/>
    <p:sldId id="270" r:id="rId15"/>
    <p:sldId id="271" r:id="rId16"/>
    <p:sldId id="274" r:id="rId17"/>
    <p:sldId id="272" r:id="rId18"/>
    <p:sldId id="276" r:id="rId19"/>
    <p:sldId id="279" r:id="rId20"/>
    <p:sldId id="280" r:id="rId21"/>
    <p:sldId id="286" r:id="rId22"/>
    <p:sldId id="285" r:id="rId23"/>
    <p:sldId id="284" r:id="rId24"/>
    <p:sldId id="278" r:id="rId25"/>
    <p:sldId id="283" r:id="rId26"/>
    <p:sldId id="282" r:id="rId27"/>
    <p:sldId id="288" r:id="rId28"/>
    <p:sldId id="281" r:id="rId29"/>
    <p:sldId id="289" r:id="rId30"/>
    <p:sldId id="295" r:id="rId31"/>
    <p:sldId id="296" r:id="rId32"/>
    <p:sldId id="297" r:id="rId33"/>
    <p:sldId id="298" r:id="rId34"/>
    <p:sldId id="299" r:id="rId35"/>
    <p:sldId id="300" r:id="rId36"/>
    <p:sldId id="301" r:id="rId37"/>
    <p:sldId id="302" r:id="rId38"/>
    <p:sldId id="359" r:id="rId39"/>
    <p:sldId id="360" r:id="rId40"/>
    <p:sldId id="357" r:id="rId41"/>
    <p:sldId id="358" r:id="rId42"/>
    <p:sldId id="287" r:id="rId43"/>
    <p:sldId id="362" r:id="rId44"/>
    <p:sldId id="341" r:id="rId45"/>
    <p:sldId id="342" r:id="rId46"/>
    <p:sldId id="343" r:id="rId47"/>
    <p:sldId id="344" r:id="rId48"/>
    <p:sldId id="345" r:id="rId49"/>
    <p:sldId id="346" r:id="rId50"/>
    <p:sldId id="348" r:id="rId51"/>
    <p:sldId id="347" r:id="rId52"/>
    <p:sldId id="349" r:id="rId53"/>
    <p:sldId id="350" r:id="rId54"/>
    <p:sldId id="351" r:id="rId55"/>
    <p:sldId id="352" r:id="rId56"/>
    <p:sldId id="353" r:id="rId57"/>
    <p:sldId id="354" r:id="rId58"/>
    <p:sldId id="339" r:id="rId59"/>
    <p:sldId id="338" r:id="rId60"/>
    <p:sldId id="337" r:id="rId61"/>
    <p:sldId id="336" r:id="rId62"/>
    <p:sldId id="335" r:id="rId63"/>
    <p:sldId id="334" r:id="rId64"/>
    <p:sldId id="333" r:id="rId65"/>
    <p:sldId id="332" r:id="rId66"/>
    <p:sldId id="331" r:id="rId67"/>
    <p:sldId id="330" r:id="rId68"/>
    <p:sldId id="329" r:id="rId69"/>
    <p:sldId id="328" r:id="rId70"/>
    <p:sldId id="327" r:id="rId71"/>
    <p:sldId id="326" r:id="rId72"/>
    <p:sldId id="325" r:id="rId73"/>
    <p:sldId id="324" r:id="rId74"/>
    <p:sldId id="323" r:id="rId75"/>
    <p:sldId id="322" r:id="rId76"/>
    <p:sldId id="321" r:id="rId77"/>
    <p:sldId id="320" r:id="rId78"/>
    <p:sldId id="319" r:id="rId79"/>
    <p:sldId id="318" r:id="rId80"/>
    <p:sldId id="317" r:id="rId81"/>
    <p:sldId id="316" r:id="rId82"/>
    <p:sldId id="315" r:id="rId83"/>
    <p:sldId id="314" r:id="rId84"/>
    <p:sldId id="313" r:id="rId85"/>
    <p:sldId id="312" r:id="rId86"/>
    <p:sldId id="311" r:id="rId87"/>
    <p:sldId id="310" r:id="rId88"/>
    <p:sldId id="309" r:id="rId89"/>
    <p:sldId id="308" r:id="rId90"/>
    <p:sldId id="307" r:id="rId91"/>
    <p:sldId id="306" r:id="rId92"/>
    <p:sldId id="305" r:id="rId93"/>
    <p:sldId id="277" r:id="rId94"/>
    <p:sldId id="264" r:id="rId95"/>
    <p:sldId id="361" r:id="rId96"/>
    <p:sldId id="355" r:id="rId97"/>
    <p:sldId id="304"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4FB1C9-A3A6-C0D8-0C24-FDC198054BBF}" v="201" dt="2023-07-09T00:26:04.291"/>
    <p1510:client id="{1E1B2A47-27CF-FE10-142F-3738EC1CD6FA}" v="143" dt="2023-06-13T18:06:18.844"/>
    <p1510:client id="{45E53F9E-D36C-6390-E34A-1E6F56D573AD}" v="7968" dt="2023-06-02T19:59:08.587"/>
    <p1510:client id="{4A3168AD-B742-328A-5130-0C1F375EF866}" v="1330" dt="2023-06-01T17:51:21.558"/>
    <p1510:client id="{53B03FA3-3392-9762-81B3-80F3DC006382}" v="11" dt="2023-06-27T23:08:09.586"/>
    <p1510:client id="{66820824-983B-4162-8AF8-B1DD07A9FD55}" v="367" dt="2023-06-09T01:35:17.771"/>
    <p1510:client id="{8D8453E9-42E8-72DF-9517-97D390CF5D35}" v="27" dt="2023-07-10T00:30:13.002"/>
    <p1510:client id="{93F36777-E30F-26BB-1940-9C2E3E1C49E8}" v="182" dt="2023-05-31T18:58:02.491"/>
    <p1510:client id="{A0F8851B-AB13-6188-37D9-B6960C973C4F}" v="37" dt="2023-07-08T16:33:18.391"/>
    <p1510:client id="{B68214F4-CC73-9507-3EBD-724DD96F3D04}" v="4010" dt="2023-07-09T22:54:42.960"/>
    <p1510:client id="{B723E6A8-451C-648B-A21D-D41BA8130096}" v="7106" dt="2023-06-04T17:05:03.905"/>
    <p1510:client id="{D496B58C-08F1-AB01-7B2D-C0858A713A82}" v="28" dt="2023-07-10T18:05:42.542"/>
    <p1510:client id="{D4EC1E13-A62A-F0D2-6345-11DE16247EBA}" v="5" dt="2023-06-02T17:39:06.241"/>
    <p1510:client id="{D76D24FA-AB79-449D-A227-AACA9AFB8A40}" v="14" dt="2023-05-30T23:42:30.318"/>
    <p1510:client id="{E4A0074F-ADAB-1C07-47C3-1889EC8DF0F1}" v="1" dt="2023-05-31T02:02:19.422"/>
    <p1510:client id="{E7BBAB0D-4EC0-23A4-4823-47E71BC7D315}" v="19" dt="2023-07-10T19:21:37.150"/>
    <p1510:client id="{F8A175D6-B093-8663-4274-ACB5AC54E4F1}" v="18" dt="2023-06-02T16:53:08.1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21478C-162F-40FA-AC0E-332B1C1538CD}"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DF25F1D8-6E53-4EB3-97E3-06973AFED3C8}">
      <dgm:prSet custT="1"/>
      <dgm:spPr/>
      <dgm:t>
        <a:bodyPr/>
        <a:lstStyle/>
        <a:p>
          <a:pPr>
            <a:lnSpc>
              <a:spcPct val="100000"/>
            </a:lnSpc>
            <a:defRPr cap="all"/>
          </a:pPr>
          <a:r>
            <a:rPr lang="en-US" sz="2000" b="0" i="0"/>
            <a:t>DVM takes less memory, runs and loads faster compared to JVM</a:t>
          </a:r>
          <a:endParaRPr lang="en-US" sz="2000"/>
        </a:p>
      </dgm:t>
    </dgm:pt>
    <dgm:pt modelId="{217D8470-AD3D-41B9-9A4F-533B3E8EFD32}" type="parTrans" cxnId="{87EB115B-B506-4091-A2FC-67D459EEA061}">
      <dgm:prSet/>
      <dgm:spPr/>
      <dgm:t>
        <a:bodyPr/>
        <a:lstStyle/>
        <a:p>
          <a:endParaRPr lang="en-US"/>
        </a:p>
      </dgm:t>
    </dgm:pt>
    <dgm:pt modelId="{2035C6E0-AF5A-480D-A48E-A068859DD855}" type="sibTrans" cxnId="{87EB115B-B506-4091-A2FC-67D459EEA061}">
      <dgm:prSet/>
      <dgm:spPr/>
      <dgm:t>
        <a:bodyPr/>
        <a:lstStyle/>
        <a:p>
          <a:endParaRPr lang="en-US"/>
        </a:p>
      </dgm:t>
    </dgm:pt>
    <dgm:pt modelId="{21FD3A0F-92DB-4620-89C8-02D5148963C1}">
      <dgm:prSet custT="1"/>
      <dgm:spPr/>
      <dgm:t>
        <a:bodyPr/>
        <a:lstStyle/>
        <a:p>
          <a:pPr rtl="0">
            <a:lnSpc>
              <a:spcPct val="100000"/>
            </a:lnSpc>
            <a:defRPr cap="all"/>
          </a:pPr>
          <a:r>
            <a:rPr lang="en-US" sz="1600" b="0" i="0"/>
            <a:t>Though JVM is free, it was under GPL license (General Public License), which is not good for Android as most </a:t>
          </a:r>
          <a:r>
            <a:rPr lang="en-US" sz="1600" b="0" i="0">
              <a:latin typeface="Calibri Light" panose="020F0302020204030204"/>
            </a:rPr>
            <a:t>of Android</a:t>
          </a:r>
          <a:r>
            <a:rPr lang="en-US" sz="1600" b="0" i="0"/>
            <a:t> is under Apache license.</a:t>
          </a:r>
          <a:endParaRPr lang="en-US" sz="1600"/>
        </a:p>
      </dgm:t>
    </dgm:pt>
    <dgm:pt modelId="{5232CD42-1F04-445A-8729-6B8168FF8D74}" type="parTrans" cxnId="{2058D16A-A630-4C7A-A0DA-E85AA51F6655}">
      <dgm:prSet/>
      <dgm:spPr/>
      <dgm:t>
        <a:bodyPr/>
        <a:lstStyle/>
        <a:p>
          <a:endParaRPr lang="en-US"/>
        </a:p>
      </dgm:t>
    </dgm:pt>
    <dgm:pt modelId="{5EED2060-02BA-4BD9-9922-5DEEF22C365D}" type="sibTrans" cxnId="{2058D16A-A630-4C7A-A0DA-E85AA51F6655}">
      <dgm:prSet/>
      <dgm:spPr/>
      <dgm:t>
        <a:bodyPr/>
        <a:lstStyle/>
        <a:p>
          <a:endParaRPr lang="en-US"/>
        </a:p>
      </dgm:t>
    </dgm:pt>
    <dgm:pt modelId="{3325AF1D-3549-459F-B39D-66C8419A8397}">
      <dgm:prSet/>
      <dgm:spPr/>
      <dgm:t>
        <a:bodyPr/>
        <a:lstStyle/>
        <a:p>
          <a:pPr>
            <a:lnSpc>
              <a:spcPct val="100000"/>
            </a:lnSpc>
            <a:defRPr cap="all"/>
          </a:pPr>
          <a:r>
            <a:rPr lang="en-US" b="0" i="0"/>
            <a:t>JVM was designed for desktops and it is too heavy for embedded/mobile devices.</a:t>
          </a:r>
          <a:endParaRPr lang="en-US"/>
        </a:p>
      </dgm:t>
    </dgm:pt>
    <dgm:pt modelId="{F9463792-32D6-4D38-890D-4922B010E4C4}" type="parTrans" cxnId="{9EA4D08C-7603-495C-B1A8-6881F462E294}">
      <dgm:prSet/>
      <dgm:spPr/>
      <dgm:t>
        <a:bodyPr/>
        <a:lstStyle/>
        <a:p>
          <a:endParaRPr lang="en-US"/>
        </a:p>
      </dgm:t>
    </dgm:pt>
    <dgm:pt modelId="{AA0BA794-EB6A-45DA-B25E-9C318A53A06F}" type="sibTrans" cxnId="{9EA4D08C-7603-495C-B1A8-6881F462E294}">
      <dgm:prSet/>
      <dgm:spPr/>
      <dgm:t>
        <a:bodyPr/>
        <a:lstStyle/>
        <a:p>
          <a:endParaRPr lang="en-US"/>
        </a:p>
      </dgm:t>
    </dgm:pt>
    <dgm:pt modelId="{48EF940F-CFA0-46EB-9749-A9FC61C9DC94}" type="pres">
      <dgm:prSet presAssocID="{7A21478C-162F-40FA-AC0E-332B1C1538CD}" presName="root" presStyleCnt="0">
        <dgm:presLayoutVars>
          <dgm:dir/>
          <dgm:resizeHandles val="exact"/>
        </dgm:presLayoutVars>
      </dgm:prSet>
      <dgm:spPr/>
    </dgm:pt>
    <dgm:pt modelId="{3049D973-C41C-4809-A763-B415B02EDE4F}" type="pres">
      <dgm:prSet presAssocID="{DF25F1D8-6E53-4EB3-97E3-06973AFED3C8}" presName="compNode" presStyleCnt="0"/>
      <dgm:spPr/>
    </dgm:pt>
    <dgm:pt modelId="{6109055F-B8B9-4769-98E3-F22155248FA0}" type="pres">
      <dgm:prSet presAssocID="{DF25F1D8-6E53-4EB3-97E3-06973AFED3C8}" presName="iconBgRect" presStyleLbl="bgShp" presStyleIdx="0" presStyleCnt="3"/>
      <dgm:spPr/>
    </dgm:pt>
    <dgm:pt modelId="{F75CAA68-7C79-4485-8F6C-8ECBF0B94FB6}" type="pres">
      <dgm:prSet presAssocID="{DF25F1D8-6E53-4EB3-97E3-06973AFED3C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0FA1112B-4ED1-4B6A-AF45-B936530A7967}" type="pres">
      <dgm:prSet presAssocID="{DF25F1D8-6E53-4EB3-97E3-06973AFED3C8}" presName="spaceRect" presStyleCnt="0"/>
      <dgm:spPr/>
    </dgm:pt>
    <dgm:pt modelId="{0952F1DE-45A9-45C1-810D-53B77F77D073}" type="pres">
      <dgm:prSet presAssocID="{DF25F1D8-6E53-4EB3-97E3-06973AFED3C8}" presName="textRect" presStyleLbl="revTx" presStyleIdx="0" presStyleCnt="3">
        <dgm:presLayoutVars>
          <dgm:chMax val="1"/>
          <dgm:chPref val="1"/>
        </dgm:presLayoutVars>
      </dgm:prSet>
      <dgm:spPr/>
    </dgm:pt>
    <dgm:pt modelId="{66239C96-A521-442F-9FA8-70F1200DFDC4}" type="pres">
      <dgm:prSet presAssocID="{2035C6E0-AF5A-480D-A48E-A068859DD855}" presName="sibTrans" presStyleCnt="0"/>
      <dgm:spPr/>
    </dgm:pt>
    <dgm:pt modelId="{5A4DC5E6-0D90-43FA-9ACA-94C058884BBE}" type="pres">
      <dgm:prSet presAssocID="{21FD3A0F-92DB-4620-89C8-02D5148963C1}" presName="compNode" presStyleCnt="0"/>
      <dgm:spPr/>
    </dgm:pt>
    <dgm:pt modelId="{E5B79E05-022F-4F23-A4E5-D4CF3363FE80}" type="pres">
      <dgm:prSet presAssocID="{21FD3A0F-92DB-4620-89C8-02D5148963C1}" presName="iconBgRect" presStyleLbl="bgShp" presStyleIdx="1" presStyleCnt="3"/>
      <dgm:spPr/>
    </dgm:pt>
    <dgm:pt modelId="{ABFF97B9-741F-475E-B827-D1913AEB19D9}" type="pres">
      <dgm:prSet presAssocID="{21FD3A0F-92DB-4620-89C8-02D5148963C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F2AB4AE0-1E0A-4C8D-94DB-BA9E1E6F175A}" type="pres">
      <dgm:prSet presAssocID="{21FD3A0F-92DB-4620-89C8-02D5148963C1}" presName="spaceRect" presStyleCnt="0"/>
      <dgm:spPr/>
    </dgm:pt>
    <dgm:pt modelId="{9C1BF250-77E5-4259-9182-2943E3AE9B77}" type="pres">
      <dgm:prSet presAssocID="{21FD3A0F-92DB-4620-89C8-02D5148963C1}" presName="textRect" presStyleLbl="revTx" presStyleIdx="1" presStyleCnt="3">
        <dgm:presLayoutVars>
          <dgm:chMax val="1"/>
          <dgm:chPref val="1"/>
        </dgm:presLayoutVars>
      </dgm:prSet>
      <dgm:spPr/>
    </dgm:pt>
    <dgm:pt modelId="{106F49C6-A271-49B6-B96B-C32C0FE94955}" type="pres">
      <dgm:prSet presAssocID="{5EED2060-02BA-4BD9-9922-5DEEF22C365D}" presName="sibTrans" presStyleCnt="0"/>
      <dgm:spPr/>
    </dgm:pt>
    <dgm:pt modelId="{8A9953B7-D626-4E85-A584-8F4EE250B3E1}" type="pres">
      <dgm:prSet presAssocID="{3325AF1D-3549-459F-B39D-66C8419A8397}" presName="compNode" presStyleCnt="0"/>
      <dgm:spPr/>
    </dgm:pt>
    <dgm:pt modelId="{836EA410-B354-4A40-A0FC-599C7D97265A}" type="pres">
      <dgm:prSet presAssocID="{3325AF1D-3549-459F-B39D-66C8419A8397}" presName="iconBgRect" presStyleLbl="bgShp" presStyleIdx="2" presStyleCnt="3"/>
      <dgm:spPr/>
    </dgm:pt>
    <dgm:pt modelId="{F2E7A22C-F2F3-4470-9190-AB442AF5DC11}" type="pres">
      <dgm:prSet presAssocID="{3325AF1D-3549-459F-B39D-66C8419A839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E4829932-1DAC-4DFC-A932-DA7E0B0C7D97}" type="pres">
      <dgm:prSet presAssocID="{3325AF1D-3549-459F-B39D-66C8419A8397}" presName="spaceRect" presStyleCnt="0"/>
      <dgm:spPr/>
    </dgm:pt>
    <dgm:pt modelId="{12097D43-5BC0-4CC2-9F8B-21F308B89461}" type="pres">
      <dgm:prSet presAssocID="{3325AF1D-3549-459F-B39D-66C8419A8397}" presName="textRect" presStyleLbl="revTx" presStyleIdx="2" presStyleCnt="3">
        <dgm:presLayoutVars>
          <dgm:chMax val="1"/>
          <dgm:chPref val="1"/>
        </dgm:presLayoutVars>
      </dgm:prSet>
      <dgm:spPr/>
    </dgm:pt>
  </dgm:ptLst>
  <dgm:cxnLst>
    <dgm:cxn modelId="{46715827-5A9C-46ED-AF34-173F131177EC}" type="presOf" srcId="{DF25F1D8-6E53-4EB3-97E3-06973AFED3C8}" destId="{0952F1DE-45A9-45C1-810D-53B77F77D073}" srcOrd="0" destOrd="0" presId="urn:microsoft.com/office/officeart/2018/5/layout/IconCircleLabelList"/>
    <dgm:cxn modelId="{87EB115B-B506-4091-A2FC-67D459EEA061}" srcId="{7A21478C-162F-40FA-AC0E-332B1C1538CD}" destId="{DF25F1D8-6E53-4EB3-97E3-06973AFED3C8}" srcOrd="0" destOrd="0" parTransId="{217D8470-AD3D-41B9-9A4F-533B3E8EFD32}" sibTransId="{2035C6E0-AF5A-480D-A48E-A068859DD855}"/>
    <dgm:cxn modelId="{4F4B185D-4EB1-4135-B1D6-D0C8627B25F9}" type="presOf" srcId="{3325AF1D-3549-459F-B39D-66C8419A8397}" destId="{12097D43-5BC0-4CC2-9F8B-21F308B89461}" srcOrd="0" destOrd="0" presId="urn:microsoft.com/office/officeart/2018/5/layout/IconCircleLabelList"/>
    <dgm:cxn modelId="{2058D16A-A630-4C7A-A0DA-E85AA51F6655}" srcId="{7A21478C-162F-40FA-AC0E-332B1C1538CD}" destId="{21FD3A0F-92DB-4620-89C8-02D5148963C1}" srcOrd="1" destOrd="0" parTransId="{5232CD42-1F04-445A-8729-6B8168FF8D74}" sibTransId="{5EED2060-02BA-4BD9-9922-5DEEF22C365D}"/>
    <dgm:cxn modelId="{882D9959-ED45-4D26-A077-55399D7B0A52}" type="presOf" srcId="{7A21478C-162F-40FA-AC0E-332B1C1538CD}" destId="{48EF940F-CFA0-46EB-9749-A9FC61C9DC94}" srcOrd="0" destOrd="0" presId="urn:microsoft.com/office/officeart/2018/5/layout/IconCircleLabelList"/>
    <dgm:cxn modelId="{9EA4D08C-7603-495C-B1A8-6881F462E294}" srcId="{7A21478C-162F-40FA-AC0E-332B1C1538CD}" destId="{3325AF1D-3549-459F-B39D-66C8419A8397}" srcOrd="2" destOrd="0" parTransId="{F9463792-32D6-4D38-890D-4922B010E4C4}" sibTransId="{AA0BA794-EB6A-45DA-B25E-9C318A53A06F}"/>
    <dgm:cxn modelId="{86985BA7-9348-4FA4-8928-CAC243A3DB0A}" type="presOf" srcId="{21FD3A0F-92DB-4620-89C8-02D5148963C1}" destId="{9C1BF250-77E5-4259-9182-2943E3AE9B77}" srcOrd="0" destOrd="0" presId="urn:microsoft.com/office/officeart/2018/5/layout/IconCircleLabelList"/>
    <dgm:cxn modelId="{24069837-CBDD-4ABE-A22F-0F2B976E788C}" type="presParOf" srcId="{48EF940F-CFA0-46EB-9749-A9FC61C9DC94}" destId="{3049D973-C41C-4809-A763-B415B02EDE4F}" srcOrd="0" destOrd="0" presId="urn:microsoft.com/office/officeart/2018/5/layout/IconCircleLabelList"/>
    <dgm:cxn modelId="{FF30E28F-C70A-4D5E-AA68-CF2EEB22822B}" type="presParOf" srcId="{3049D973-C41C-4809-A763-B415B02EDE4F}" destId="{6109055F-B8B9-4769-98E3-F22155248FA0}" srcOrd="0" destOrd="0" presId="urn:microsoft.com/office/officeart/2018/5/layout/IconCircleLabelList"/>
    <dgm:cxn modelId="{18005955-429E-4245-A67B-C1DD2B03A74B}" type="presParOf" srcId="{3049D973-C41C-4809-A763-B415B02EDE4F}" destId="{F75CAA68-7C79-4485-8F6C-8ECBF0B94FB6}" srcOrd="1" destOrd="0" presId="urn:microsoft.com/office/officeart/2018/5/layout/IconCircleLabelList"/>
    <dgm:cxn modelId="{3AF7C5A9-CB43-49FC-B9E5-D8EAB45A0BD8}" type="presParOf" srcId="{3049D973-C41C-4809-A763-B415B02EDE4F}" destId="{0FA1112B-4ED1-4B6A-AF45-B936530A7967}" srcOrd="2" destOrd="0" presId="urn:microsoft.com/office/officeart/2018/5/layout/IconCircleLabelList"/>
    <dgm:cxn modelId="{09FDD16D-3AF0-42D9-AC21-A58B971C78B4}" type="presParOf" srcId="{3049D973-C41C-4809-A763-B415B02EDE4F}" destId="{0952F1DE-45A9-45C1-810D-53B77F77D073}" srcOrd="3" destOrd="0" presId="urn:microsoft.com/office/officeart/2018/5/layout/IconCircleLabelList"/>
    <dgm:cxn modelId="{A9ED37C1-FEE2-4851-AD37-3829C1D7D72A}" type="presParOf" srcId="{48EF940F-CFA0-46EB-9749-A9FC61C9DC94}" destId="{66239C96-A521-442F-9FA8-70F1200DFDC4}" srcOrd="1" destOrd="0" presId="urn:microsoft.com/office/officeart/2018/5/layout/IconCircleLabelList"/>
    <dgm:cxn modelId="{DE9B1809-1C01-45E2-933C-2EEBA955C579}" type="presParOf" srcId="{48EF940F-CFA0-46EB-9749-A9FC61C9DC94}" destId="{5A4DC5E6-0D90-43FA-9ACA-94C058884BBE}" srcOrd="2" destOrd="0" presId="urn:microsoft.com/office/officeart/2018/5/layout/IconCircleLabelList"/>
    <dgm:cxn modelId="{FD31642F-CB60-4F8D-A332-B399D5672AF0}" type="presParOf" srcId="{5A4DC5E6-0D90-43FA-9ACA-94C058884BBE}" destId="{E5B79E05-022F-4F23-A4E5-D4CF3363FE80}" srcOrd="0" destOrd="0" presId="urn:microsoft.com/office/officeart/2018/5/layout/IconCircleLabelList"/>
    <dgm:cxn modelId="{C81247C2-A5A6-45AD-8D23-9A5B2094269C}" type="presParOf" srcId="{5A4DC5E6-0D90-43FA-9ACA-94C058884BBE}" destId="{ABFF97B9-741F-475E-B827-D1913AEB19D9}" srcOrd="1" destOrd="0" presId="urn:microsoft.com/office/officeart/2018/5/layout/IconCircleLabelList"/>
    <dgm:cxn modelId="{DE822556-C6B0-48DE-89DE-105ACBB06CFA}" type="presParOf" srcId="{5A4DC5E6-0D90-43FA-9ACA-94C058884BBE}" destId="{F2AB4AE0-1E0A-4C8D-94DB-BA9E1E6F175A}" srcOrd="2" destOrd="0" presId="urn:microsoft.com/office/officeart/2018/5/layout/IconCircleLabelList"/>
    <dgm:cxn modelId="{3F0A6505-3F0E-46C7-BF07-9AF0618D7C92}" type="presParOf" srcId="{5A4DC5E6-0D90-43FA-9ACA-94C058884BBE}" destId="{9C1BF250-77E5-4259-9182-2943E3AE9B77}" srcOrd="3" destOrd="0" presId="urn:microsoft.com/office/officeart/2018/5/layout/IconCircleLabelList"/>
    <dgm:cxn modelId="{F99398DE-4ACA-40ED-A13D-AEBB28C81163}" type="presParOf" srcId="{48EF940F-CFA0-46EB-9749-A9FC61C9DC94}" destId="{106F49C6-A271-49B6-B96B-C32C0FE94955}" srcOrd="3" destOrd="0" presId="urn:microsoft.com/office/officeart/2018/5/layout/IconCircleLabelList"/>
    <dgm:cxn modelId="{FFD63B7C-EAC4-4F0C-8747-82F76CD31A56}" type="presParOf" srcId="{48EF940F-CFA0-46EB-9749-A9FC61C9DC94}" destId="{8A9953B7-D626-4E85-A584-8F4EE250B3E1}" srcOrd="4" destOrd="0" presId="urn:microsoft.com/office/officeart/2018/5/layout/IconCircleLabelList"/>
    <dgm:cxn modelId="{963C6E83-4A53-4DB7-BE6A-814850BECFB6}" type="presParOf" srcId="{8A9953B7-D626-4E85-A584-8F4EE250B3E1}" destId="{836EA410-B354-4A40-A0FC-599C7D97265A}" srcOrd="0" destOrd="0" presId="urn:microsoft.com/office/officeart/2018/5/layout/IconCircleLabelList"/>
    <dgm:cxn modelId="{DA406FEB-DE24-4A27-A5F9-1687FA480C89}" type="presParOf" srcId="{8A9953B7-D626-4E85-A584-8F4EE250B3E1}" destId="{F2E7A22C-F2F3-4470-9190-AB442AF5DC11}" srcOrd="1" destOrd="0" presId="urn:microsoft.com/office/officeart/2018/5/layout/IconCircleLabelList"/>
    <dgm:cxn modelId="{BAED778B-1C32-4D3B-ABFE-2616C581B2D6}" type="presParOf" srcId="{8A9953B7-D626-4E85-A584-8F4EE250B3E1}" destId="{E4829932-1DAC-4DFC-A932-DA7E0B0C7D97}" srcOrd="2" destOrd="0" presId="urn:microsoft.com/office/officeart/2018/5/layout/IconCircleLabelList"/>
    <dgm:cxn modelId="{5E78419D-75ED-49ED-8963-4575F611379D}" type="presParOf" srcId="{8A9953B7-D626-4E85-A584-8F4EE250B3E1}" destId="{12097D43-5BC0-4CC2-9F8B-21F308B8946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4299C3-3B6C-47E5-B5A6-D88505599571}"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5EFFC317-C1C0-44B0-BFDC-38AEDABB003F}">
      <dgm:prSet/>
      <dgm:spPr/>
      <dgm:t>
        <a:bodyPr/>
        <a:lstStyle/>
        <a:p>
          <a:r>
            <a:rPr lang="en-US"/>
            <a:t>Short history of Java</a:t>
          </a:r>
        </a:p>
      </dgm:t>
    </dgm:pt>
    <dgm:pt modelId="{C8563BCC-EBD6-425E-96C3-B10BD6F04C86}" type="parTrans" cxnId="{89C7BF14-F8BB-42D9-A763-ACEDE01634FA}">
      <dgm:prSet/>
      <dgm:spPr/>
      <dgm:t>
        <a:bodyPr/>
        <a:lstStyle/>
        <a:p>
          <a:endParaRPr lang="en-US"/>
        </a:p>
      </dgm:t>
    </dgm:pt>
    <dgm:pt modelId="{2C017F92-5CA2-41D7-ACEE-DD5D8100E38F}" type="sibTrans" cxnId="{89C7BF14-F8BB-42D9-A763-ACEDE01634FA}">
      <dgm:prSet/>
      <dgm:spPr/>
      <dgm:t>
        <a:bodyPr/>
        <a:lstStyle/>
        <a:p>
          <a:endParaRPr lang="en-US"/>
        </a:p>
      </dgm:t>
    </dgm:pt>
    <dgm:pt modelId="{0186DF24-9436-4203-AF3E-BC53BF6D0221}">
      <dgm:prSet/>
      <dgm:spPr/>
      <dgm:t>
        <a:bodyPr/>
        <a:lstStyle/>
        <a:p>
          <a:r>
            <a:rPr lang="en-US"/>
            <a:t>Java class file structure and bytecode</a:t>
          </a:r>
        </a:p>
      </dgm:t>
    </dgm:pt>
    <dgm:pt modelId="{42F6A0D9-0D9F-4801-B903-F47CBCA48724}" type="parTrans" cxnId="{8A4B406C-BBB9-4EA3-9D29-6C8AA0202C8F}">
      <dgm:prSet/>
      <dgm:spPr/>
      <dgm:t>
        <a:bodyPr/>
        <a:lstStyle/>
        <a:p>
          <a:endParaRPr lang="en-US"/>
        </a:p>
      </dgm:t>
    </dgm:pt>
    <dgm:pt modelId="{B4CC2B44-31CE-432E-A9C4-6A75A3390B62}" type="sibTrans" cxnId="{8A4B406C-BBB9-4EA3-9D29-6C8AA0202C8F}">
      <dgm:prSet/>
      <dgm:spPr/>
      <dgm:t>
        <a:bodyPr/>
        <a:lstStyle/>
        <a:p>
          <a:endParaRPr lang="en-US"/>
        </a:p>
      </dgm:t>
    </dgm:pt>
    <dgm:pt modelId="{FBC1C3B7-50B9-4166-A895-96C9CD8C9F89}">
      <dgm:prSet/>
      <dgm:spPr/>
      <dgm:t>
        <a:bodyPr/>
        <a:lstStyle/>
        <a:p>
          <a:r>
            <a:rPr lang="en-US"/>
            <a:t>Java memory Management</a:t>
          </a:r>
        </a:p>
      </dgm:t>
    </dgm:pt>
    <dgm:pt modelId="{CC01A60C-9920-465F-AA77-36F22A8923A3}" type="parTrans" cxnId="{68A14371-2617-4017-B6B8-139DD4CA87BC}">
      <dgm:prSet/>
      <dgm:spPr/>
      <dgm:t>
        <a:bodyPr/>
        <a:lstStyle/>
        <a:p>
          <a:endParaRPr lang="en-US"/>
        </a:p>
      </dgm:t>
    </dgm:pt>
    <dgm:pt modelId="{0BBC03A7-17D4-4F17-B14B-C7D92AF03969}" type="sibTrans" cxnId="{68A14371-2617-4017-B6B8-139DD4CA87BC}">
      <dgm:prSet/>
      <dgm:spPr/>
      <dgm:t>
        <a:bodyPr/>
        <a:lstStyle/>
        <a:p>
          <a:endParaRPr lang="en-US"/>
        </a:p>
      </dgm:t>
    </dgm:pt>
    <dgm:pt modelId="{BBBAF288-ADEC-4CA4-9809-C1D6E4392690}">
      <dgm:prSet/>
      <dgm:spPr/>
      <dgm:t>
        <a:bodyPr/>
        <a:lstStyle/>
        <a:p>
          <a:r>
            <a:rPr lang="en-US"/>
            <a:t>Java implementations – Platforms/vendors</a:t>
          </a:r>
        </a:p>
      </dgm:t>
    </dgm:pt>
    <dgm:pt modelId="{12459825-D226-47D3-BBCC-4EA58B62FB08}" type="parTrans" cxnId="{EE9F6C96-9D14-45FA-A8F9-12FC5A2589B9}">
      <dgm:prSet/>
      <dgm:spPr/>
      <dgm:t>
        <a:bodyPr/>
        <a:lstStyle/>
        <a:p>
          <a:endParaRPr lang="en-US"/>
        </a:p>
      </dgm:t>
    </dgm:pt>
    <dgm:pt modelId="{88A00BE2-46FC-456A-910C-AE4CD1AF1063}" type="sibTrans" cxnId="{EE9F6C96-9D14-45FA-A8F9-12FC5A2589B9}">
      <dgm:prSet/>
      <dgm:spPr/>
      <dgm:t>
        <a:bodyPr/>
        <a:lstStyle/>
        <a:p>
          <a:endParaRPr lang="en-US"/>
        </a:p>
      </dgm:t>
    </dgm:pt>
    <dgm:pt modelId="{09F1B8ED-1DB9-4D0E-8B5D-F62D584AD392}">
      <dgm:prSet/>
      <dgm:spPr/>
      <dgm:t>
        <a:bodyPr/>
        <a:lstStyle/>
        <a:p>
          <a:r>
            <a:rPr lang="en-US"/>
            <a:t>What other languages compile to Java bytecode</a:t>
          </a:r>
        </a:p>
      </dgm:t>
    </dgm:pt>
    <dgm:pt modelId="{78C9F0B7-05F9-4C75-B0B3-25EF9036BBF7}" type="parTrans" cxnId="{709BFD01-1977-48C5-8B5A-DCD8ADFF084B}">
      <dgm:prSet/>
      <dgm:spPr/>
      <dgm:t>
        <a:bodyPr/>
        <a:lstStyle/>
        <a:p>
          <a:endParaRPr lang="en-US"/>
        </a:p>
      </dgm:t>
    </dgm:pt>
    <dgm:pt modelId="{4D95BD2A-147C-4CDD-BBC9-2BE1AF74E393}" type="sibTrans" cxnId="{709BFD01-1977-48C5-8B5A-DCD8ADFF084B}">
      <dgm:prSet/>
      <dgm:spPr/>
      <dgm:t>
        <a:bodyPr/>
        <a:lstStyle/>
        <a:p>
          <a:endParaRPr lang="en-US"/>
        </a:p>
      </dgm:t>
    </dgm:pt>
    <dgm:pt modelId="{B67D8284-1969-4823-B29B-1944AB1DD989}">
      <dgm:prSet/>
      <dgm:spPr/>
      <dgm:t>
        <a:bodyPr/>
        <a:lstStyle/>
        <a:p>
          <a:r>
            <a:rPr lang="en-US"/>
            <a:t>Android Implementation</a:t>
          </a:r>
        </a:p>
      </dgm:t>
    </dgm:pt>
    <dgm:pt modelId="{2738EE17-2A18-4A55-A1D9-DFE175878630}" type="parTrans" cxnId="{D2C461ED-C326-450E-B8FC-925975CFF32F}">
      <dgm:prSet/>
      <dgm:spPr/>
      <dgm:t>
        <a:bodyPr/>
        <a:lstStyle/>
        <a:p>
          <a:endParaRPr lang="en-US"/>
        </a:p>
      </dgm:t>
    </dgm:pt>
    <dgm:pt modelId="{AF306363-A3B2-480D-91E9-7AD1B050F631}" type="sibTrans" cxnId="{D2C461ED-C326-450E-B8FC-925975CFF32F}">
      <dgm:prSet/>
      <dgm:spPr/>
      <dgm:t>
        <a:bodyPr/>
        <a:lstStyle/>
        <a:p>
          <a:endParaRPr lang="en-US"/>
        </a:p>
      </dgm:t>
    </dgm:pt>
    <dgm:pt modelId="{61BC6089-F84B-4022-9314-AA152D16319A}">
      <dgm:prSet/>
      <dgm:spPr/>
      <dgm:t>
        <a:bodyPr/>
        <a:lstStyle/>
        <a:p>
          <a:r>
            <a:rPr lang="en-US"/>
            <a:t>JIT compile/execution</a:t>
          </a:r>
        </a:p>
      </dgm:t>
    </dgm:pt>
    <dgm:pt modelId="{0D8F34CA-89FB-4F77-8E42-24FE4782A390}" type="parTrans" cxnId="{60F6DF4C-E8FB-4009-94F8-ABAC6ED4ED8D}">
      <dgm:prSet/>
      <dgm:spPr/>
      <dgm:t>
        <a:bodyPr/>
        <a:lstStyle/>
        <a:p>
          <a:endParaRPr lang="en-US"/>
        </a:p>
      </dgm:t>
    </dgm:pt>
    <dgm:pt modelId="{92B25312-8BFF-4229-B612-6B20FE7BD99B}" type="sibTrans" cxnId="{60F6DF4C-E8FB-4009-94F8-ABAC6ED4ED8D}">
      <dgm:prSet/>
      <dgm:spPr/>
      <dgm:t>
        <a:bodyPr/>
        <a:lstStyle/>
        <a:p>
          <a:endParaRPr lang="en-US"/>
        </a:p>
      </dgm:t>
    </dgm:pt>
    <dgm:pt modelId="{06764AF0-C602-47D6-A4F1-4A21868C6060}">
      <dgm:prSet/>
      <dgm:spPr/>
      <dgm:t>
        <a:bodyPr/>
        <a:lstStyle/>
        <a:p>
          <a:r>
            <a:rPr lang="en-US"/>
            <a:t>Performance comparison between c/c++ and Java with and without JIT</a:t>
          </a:r>
        </a:p>
      </dgm:t>
    </dgm:pt>
    <dgm:pt modelId="{08D74270-7F2D-4DD2-8000-D909B6A97274}" type="parTrans" cxnId="{EA369924-DCB7-48A2-8BA9-582688F8FA24}">
      <dgm:prSet/>
      <dgm:spPr/>
      <dgm:t>
        <a:bodyPr/>
        <a:lstStyle/>
        <a:p>
          <a:endParaRPr lang="en-US"/>
        </a:p>
      </dgm:t>
    </dgm:pt>
    <dgm:pt modelId="{5D79DA88-5486-48EF-A4A2-DD3D340A99A4}" type="sibTrans" cxnId="{EA369924-DCB7-48A2-8BA9-582688F8FA24}">
      <dgm:prSet/>
      <dgm:spPr/>
      <dgm:t>
        <a:bodyPr/>
        <a:lstStyle/>
        <a:p>
          <a:endParaRPr lang="en-US"/>
        </a:p>
      </dgm:t>
    </dgm:pt>
    <dgm:pt modelId="{D6E13A66-01AE-4BF6-AFFB-07646911C1B8}">
      <dgm:prSet/>
      <dgm:spPr/>
      <dgm:t>
        <a:bodyPr/>
        <a:lstStyle/>
        <a:p>
          <a:r>
            <a:rPr lang="en-US"/>
            <a:t>Sample Java programs with explanation of bytecode</a:t>
          </a:r>
        </a:p>
      </dgm:t>
    </dgm:pt>
    <dgm:pt modelId="{7407760A-F401-4264-8C2B-379A97148B3F}" type="parTrans" cxnId="{8FC94E68-F959-4720-BEC4-D2C63EF15842}">
      <dgm:prSet/>
      <dgm:spPr/>
      <dgm:t>
        <a:bodyPr/>
        <a:lstStyle/>
        <a:p>
          <a:endParaRPr lang="en-US"/>
        </a:p>
      </dgm:t>
    </dgm:pt>
    <dgm:pt modelId="{313E7953-9850-4897-8DCA-272E973CAFC0}" type="sibTrans" cxnId="{8FC94E68-F959-4720-BEC4-D2C63EF15842}">
      <dgm:prSet/>
      <dgm:spPr/>
      <dgm:t>
        <a:bodyPr/>
        <a:lstStyle/>
        <a:p>
          <a:endParaRPr lang="en-US"/>
        </a:p>
      </dgm:t>
    </dgm:pt>
    <dgm:pt modelId="{151F04AE-9498-4467-B813-39443D044FA9}" type="pres">
      <dgm:prSet presAssocID="{594299C3-3B6C-47E5-B5A6-D88505599571}" presName="vert0" presStyleCnt="0">
        <dgm:presLayoutVars>
          <dgm:dir/>
          <dgm:animOne val="branch"/>
          <dgm:animLvl val="lvl"/>
        </dgm:presLayoutVars>
      </dgm:prSet>
      <dgm:spPr/>
    </dgm:pt>
    <dgm:pt modelId="{5EC1A337-C5EA-4C89-987C-A33F2525970B}" type="pres">
      <dgm:prSet presAssocID="{5EFFC317-C1C0-44B0-BFDC-38AEDABB003F}" presName="thickLine" presStyleLbl="alignNode1" presStyleIdx="0" presStyleCnt="9"/>
      <dgm:spPr/>
    </dgm:pt>
    <dgm:pt modelId="{3E33DD3B-5112-44D8-B94E-3E5CBC8C2E07}" type="pres">
      <dgm:prSet presAssocID="{5EFFC317-C1C0-44B0-BFDC-38AEDABB003F}" presName="horz1" presStyleCnt="0"/>
      <dgm:spPr/>
    </dgm:pt>
    <dgm:pt modelId="{11D308A8-43C0-4674-A3A4-401FACA3EEA1}" type="pres">
      <dgm:prSet presAssocID="{5EFFC317-C1C0-44B0-BFDC-38AEDABB003F}" presName="tx1" presStyleLbl="revTx" presStyleIdx="0" presStyleCnt="9"/>
      <dgm:spPr/>
    </dgm:pt>
    <dgm:pt modelId="{67D56522-D4FC-4CD6-BE2F-4D9F16EBDCC1}" type="pres">
      <dgm:prSet presAssocID="{5EFFC317-C1C0-44B0-BFDC-38AEDABB003F}" presName="vert1" presStyleCnt="0"/>
      <dgm:spPr/>
    </dgm:pt>
    <dgm:pt modelId="{8A21A7DC-E25A-488A-9101-93ED04190E76}" type="pres">
      <dgm:prSet presAssocID="{0186DF24-9436-4203-AF3E-BC53BF6D0221}" presName="thickLine" presStyleLbl="alignNode1" presStyleIdx="1" presStyleCnt="9"/>
      <dgm:spPr/>
    </dgm:pt>
    <dgm:pt modelId="{8EFFB132-1A65-4617-9BB6-B3EB237454CA}" type="pres">
      <dgm:prSet presAssocID="{0186DF24-9436-4203-AF3E-BC53BF6D0221}" presName="horz1" presStyleCnt="0"/>
      <dgm:spPr/>
    </dgm:pt>
    <dgm:pt modelId="{C8043B5E-E5B0-4A12-8F76-22ABA203C7DB}" type="pres">
      <dgm:prSet presAssocID="{0186DF24-9436-4203-AF3E-BC53BF6D0221}" presName="tx1" presStyleLbl="revTx" presStyleIdx="1" presStyleCnt="9"/>
      <dgm:spPr/>
    </dgm:pt>
    <dgm:pt modelId="{C1977847-D7CF-4638-B9DE-B70888A9B650}" type="pres">
      <dgm:prSet presAssocID="{0186DF24-9436-4203-AF3E-BC53BF6D0221}" presName="vert1" presStyleCnt="0"/>
      <dgm:spPr/>
    </dgm:pt>
    <dgm:pt modelId="{E0DDB053-7E8D-4E3F-80BA-EC2498F82AAE}" type="pres">
      <dgm:prSet presAssocID="{FBC1C3B7-50B9-4166-A895-96C9CD8C9F89}" presName="thickLine" presStyleLbl="alignNode1" presStyleIdx="2" presStyleCnt="9"/>
      <dgm:spPr/>
    </dgm:pt>
    <dgm:pt modelId="{84713D66-355D-42C2-BCF9-C62551B564BE}" type="pres">
      <dgm:prSet presAssocID="{FBC1C3B7-50B9-4166-A895-96C9CD8C9F89}" presName="horz1" presStyleCnt="0"/>
      <dgm:spPr/>
    </dgm:pt>
    <dgm:pt modelId="{53164727-8F56-4D53-AF5E-5A2B48D9C346}" type="pres">
      <dgm:prSet presAssocID="{FBC1C3B7-50B9-4166-A895-96C9CD8C9F89}" presName="tx1" presStyleLbl="revTx" presStyleIdx="2" presStyleCnt="9"/>
      <dgm:spPr/>
    </dgm:pt>
    <dgm:pt modelId="{41D53322-FE3A-45FF-941B-C1AA2F83AEAC}" type="pres">
      <dgm:prSet presAssocID="{FBC1C3B7-50B9-4166-A895-96C9CD8C9F89}" presName="vert1" presStyleCnt="0"/>
      <dgm:spPr/>
    </dgm:pt>
    <dgm:pt modelId="{B544363C-7F09-4C07-8885-C52ACFDCA8DA}" type="pres">
      <dgm:prSet presAssocID="{BBBAF288-ADEC-4CA4-9809-C1D6E4392690}" presName="thickLine" presStyleLbl="alignNode1" presStyleIdx="3" presStyleCnt="9"/>
      <dgm:spPr/>
    </dgm:pt>
    <dgm:pt modelId="{2DBA767D-80A0-45C3-A325-676199C9D5FB}" type="pres">
      <dgm:prSet presAssocID="{BBBAF288-ADEC-4CA4-9809-C1D6E4392690}" presName="horz1" presStyleCnt="0"/>
      <dgm:spPr/>
    </dgm:pt>
    <dgm:pt modelId="{B190376F-73CD-4232-AF47-FB029DCBF877}" type="pres">
      <dgm:prSet presAssocID="{BBBAF288-ADEC-4CA4-9809-C1D6E4392690}" presName="tx1" presStyleLbl="revTx" presStyleIdx="3" presStyleCnt="9"/>
      <dgm:spPr/>
    </dgm:pt>
    <dgm:pt modelId="{DACDE251-F91C-442A-B6DF-4816FEC07AF6}" type="pres">
      <dgm:prSet presAssocID="{BBBAF288-ADEC-4CA4-9809-C1D6E4392690}" presName="vert1" presStyleCnt="0"/>
      <dgm:spPr/>
    </dgm:pt>
    <dgm:pt modelId="{A51C01E3-7B56-44AD-AA8A-CE961B5B6360}" type="pres">
      <dgm:prSet presAssocID="{09F1B8ED-1DB9-4D0E-8B5D-F62D584AD392}" presName="thickLine" presStyleLbl="alignNode1" presStyleIdx="4" presStyleCnt="9"/>
      <dgm:spPr/>
    </dgm:pt>
    <dgm:pt modelId="{94E53811-A5C7-47BE-B898-ACBDCE38E648}" type="pres">
      <dgm:prSet presAssocID="{09F1B8ED-1DB9-4D0E-8B5D-F62D584AD392}" presName="horz1" presStyleCnt="0"/>
      <dgm:spPr/>
    </dgm:pt>
    <dgm:pt modelId="{96F7E6C2-4653-44C4-AE45-9E558E17DF01}" type="pres">
      <dgm:prSet presAssocID="{09F1B8ED-1DB9-4D0E-8B5D-F62D584AD392}" presName="tx1" presStyleLbl="revTx" presStyleIdx="4" presStyleCnt="9"/>
      <dgm:spPr/>
    </dgm:pt>
    <dgm:pt modelId="{6CA874C6-F478-43A2-9C8D-3F348391DF8C}" type="pres">
      <dgm:prSet presAssocID="{09F1B8ED-1DB9-4D0E-8B5D-F62D584AD392}" presName="vert1" presStyleCnt="0"/>
      <dgm:spPr/>
    </dgm:pt>
    <dgm:pt modelId="{9AF145F3-4CDD-48AA-9A3A-CBEBDB359BE6}" type="pres">
      <dgm:prSet presAssocID="{B67D8284-1969-4823-B29B-1944AB1DD989}" presName="thickLine" presStyleLbl="alignNode1" presStyleIdx="5" presStyleCnt="9"/>
      <dgm:spPr/>
    </dgm:pt>
    <dgm:pt modelId="{A636AED8-0D97-4D9E-81F8-B6CFD8F9377B}" type="pres">
      <dgm:prSet presAssocID="{B67D8284-1969-4823-B29B-1944AB1DD989}" presName="horz1" presStyleCnt="0"/>
      <dgm:spPr/>
    </dgm:pt>
    <dgm:pt modelId="{93FE2D59-C5B6-4567-BBA3-ABF20FF79049}" type="pres">
      <dgm:prSet presAssocID="{B67D8284-1969-4823-B29B-1944AB1DD989}" presName="tx1" presStyleLbl="revTx" presStyleIdx="5" presStyleCnt="9"/>
      <dgm:spPr/>
    </dgm:pt>
    <dgm:pt modelId="{15AF054B-5D7C-4FCF-88F9-42EB201DC983}" type="pres">
      <dgm:prSet presAssocID="{B67D8284-1969-4823-B29B-1944AB1DD989}" presName="vert1" presStyleCnt="0"/>
      <dgm:spPr/>
    </dgm:pt>
    <dgm:pt modelId="{F1F90949-F1DC-4BA7-87D4-CC39FEE9E59F}" type="pres">
      <dgm:prSet presAssocID="{61BC6089-F84B-4022-9314-AA152D16319A}" presName="thickLine" presStyleLbl="alignNode1" presStyleIdx="6" presStyleCnt="9"/>
      <dgm:spPr/>
    </dgm:pt>
    <dgm:pt modelId="{51F8EBD1-C8CA-4F3D-97F7-C3264309EDAB}" type="pres">
      <dgm:prSet presAssocID="{61BC6089-F84B-4022-9314-AA152D16319A}" presName="horz1" presStyleCnt="0"/>
      <dgm:spPr/>
    </dgm:pt>
    <dgm:pt modelId="{9A0C8456-B708-41C6-BF38-7D497419D291}" type="pres">
      <dgm:prSet presAssocID="{61BC6089-F84B-4022-9314-AA152D16319A}" presName="tx1" presStyleLbl="revTx" presStyleIdx="6" presStyleCnt="9"/>
      <dgm:spPr/>
    </dgm:pt>
    <dgm:pt modelId="{2C2D3EF2-6EC7-4289-8B66-66E53FDFDBF9}" type="pres">
      <dgm:prSet presAssocID="{61BC6089-F84B-4022-9314-AA152D16319A}" presName="vert1" presStyleCnt="0"/>
      <dgm:spPr/>
    </dgm:pt>
    <dgm:pt modelId="{0E6EBE35-0D6B-44EA-B1D8-86929789E992}" type="pres">
      <dgm:prSet presAssocID="{06764AF0-C602-47D6-A4F1-4A21868C6060}" presName="thickLine" presStyleLbl="alignNode1" presStyleIdx="7" presStyleCnt="9"/>
      <dgm:spPr/>
    </dgm:pt>
    <dgm:pt modelId="{61E742AE-3A56-46B6-8BC7-9ECC94C27654}" type="pres">
      <dgm:prSet presAssocID="{06764AF0-C602-47D6-A4F1-4A21868C6060}" presName="horz1" presStyleCnt="0"/>
      <dgm:spPr/>
    </dgm:pt>
    <dgm:pt modelId="{26ECA6FC-BC1E-4777-83A0-769661939962}" type="pres">
      <dgm:prSet presAssocID="{06764AF0-C602-47D6-A4F1-4A21868C6060}" presName="tx1" presStyleLbl="revTx" presStyleIdx="7" presStyleCnt="9"/>
      <dgm:spPr/>
    </dgm:pt>
    <dgm:pt modelId="{B805B62E-D1B6-42FB-AB98-F293E33D995A}" type="pres">
      <dgm:prSet presAssocID="{06764AF0-C602-47D6-A4F1-4A21868C6060}" presName="vert1" presStyleCnt="0"/>
      <dgm:spPr/>
    </dgm:pt>
    <dgm:pt modelId="{F532C3DA-6933-4932-814A-8C1351AC3EF0}" type="pres">
      <dgm:prSet presAssocID="{D6E13A66-01AE-4BF6-AFFB-07646911C1B8}" presName="thickLine" presStyleLbl="alignNode1" presStyleIdx="8" presStyleCnt="9"/>
      <dgm:spPr/>
    </dgm:pt>
    <dgm:pt modelId="{F7F3B50F-8607-48E3-AE4F-7DA15DB07F03}" type="pres">
      <dgm:prSet presAssocID="{D6E13A66-01AE-4BF6-AFFB-07646911C1B8}" presName="horz1" presStyleCnt="0"/>
      <dgm:spPr/>
    </dgm:pt>
    <dgm:pt modelId="{50F21E7C-7846-4396-810B-53BE14EF43A0}" type="pres">
      <dgm:prSet presAssocID="{D6E13A66-01AE-4BF6-AFFB-07646911C1B8}" presName="tx1" presStyleLbl="revTx" presStyleIdx="8" presStyleCnt="9"/>
      <dgm:spPr/>
    </dgm:pt>
    <dgm:pt modelId="{31E756DC-57AC-4BC3-8F59-E50B9F9945CB}" type="pres">
      <dgm:prSet presAssocID="{D6E13A66-01AE-4BF6-AFFB-07646911C1B8}" presName="vert1" presStyleCnt="0"/>
      <dgm:spPr/>
    </dgm:pt>
  </dgm:ptLst>
  <dgm:cxnLst>
    <dgm:cxn modelId="{709BFD01-1977-48C5-8B5A-DCD8ADFF084B}" srcId="{594299C3-3B6C-47E5-B5A6-D88505599571}" destId="{09F1B8ED-1DB9-4D0E-8B5D-F62D584AD392}" srcOrd="4" destOrd="0" parTransId="{78C9F0B7-05F9-4C75-B0B3-25EF9036BBF7}" sibTransId="{4D95BD2A-147C-4CDD-BBC9-2BE1AF74E393}"/>
    <dgm:cxn modelId="{89C7BF14-F8BB-42D9-A763-ACEDE01634FA}" srcId="{594299C3-3B6C-47E5-B5A6-D88505599571}" destId="{5EFFC317-C1C0-44B0-BFDC-38AEDABB003F}" srcOrd="0" destOrd="0" parTransId="{C8563BCC-EBD6-425E-96C3-B10BD6F04C86}" sibTransId="{2C017F92-5CA2-41D7-ACEE-DD5D8100E38F}"/>
    <dgm:cxn modelId="{933DDD20-BC4A-455C-8795-A7260195FF2A}" type="presOf" srcId="{FBC1C3B7-50B9-4166-A895-96C9CD8C9F89}" destId="{53164727-8F56-4D53-AF5E-5A2B48D9C346}" srcOrd="0" destOrd="0" presId="urn:microsoft.com/office/officeart/2008/layout/LinedList"/>
    <dgm:cxn modelId="{EA369924-DCB7-48A2-8BA9-582688F8FA24}" srcId="{594299C3-3B6C-47E5-B5A6-D88505599571}" destId="{06764AF0-C602-47D6-A4F1-4A21868C6060}" srcOrd="7" destOrd="0" parTransId="{08D74270-7F2D-4DD2-8000-D909B6A97274}" sibTransId="{5D79DA88-5486-48EF-A4A2-DD3D340A99A4}"/>
    <dgm:cxn modelId="{5A80FE66-50DE-49F4-8BC2-0657740389FB}" type="presOf" srcId="{594299C3-3B6C-47E5-B5A6-D88505599571}" destId="{151F04AE-9498-4467-B813-39443D044FA9}" srcOrd="0" destOrd="0" presId="urn:microsoft.com/office/officeart/2008/layout/LinedList"/>
    <dgm:cxn modelId="{8FC94E68-F959-4720-BEC4-D2C63EF15842}" srcId="{594299C3-3B6C-47E5-B5A6-D88505599571}" destId="{D6E13A66-01AE-4BF6-AFFB-07646911C1B8}" srcOrd="8" destOrd="0" parTransId="{7407760A-F401-4264-8C2B-379A97148B3F}" sibTransId="{313E7953-9850-4897-8DCA-272E973CAFC0}"/>
    <dgm:cxn modelId="{8A4B406C-BBB9-4EA3-9D29-6C8AA0202C8F}" srcId="{594299C3-3B6C-47E5-B5A6-D88505599571}" destId="{0186DF24-9436-4203-AF3E-BC53BF6D0221}" srcOrd="1" destOrd="0" parTransId="{42F6A0D9-0D9F-4801-B903-F47CBCA48724}" sibTransId="{B4CC2B44-31CE-432E-A9C4-6A75A3390B62}"/>
    <dgm:cxn modelId="{60F6DF4C-E8FB-4009-94F8-ABAC6ED4ED8D}" srcId="{594299C3-3B6C-47E5-B5A6-D88505599571}" destId="{61BC6089-F84B-4022-9314-AA152D16319A}" srcOrd="6" destOrd="0" parTransId="{0D8F34CA-89FB-4F77-8E42-24FE4782A390}" sibTransId="{92B25312-8BFF-4229-B612-6B20FE7BD99B}"/>
    <dgm:cxn modelId="{9D18E54F-EE7A-4F7D-94A6-F4B12BFB8C8F}" type="presOf" srcId="{BBBAF288-ADEC-4CA4-9809-C1D6E4392690}" destId="{B190376F-73CD-4232-AF47-FB029DCBF877}" srcOrd="0" destOrd="0" presId="urn:microsoft.com/office/officeart/2008/layout/LinedList"/>
    <dgm:cxn modelId="{68A14371-2617-4017-B6B8-139DD4CA87BC}" srcId="{594299C3-3B6C-47E5-B5A6-D88505599571}" destId="{FBC1C3B7-50B9-4166-A895-96C9CD8C9F89}" srcOrd="2" destOrd="0" parTransId="{CC01A60C-9920-465F-AA77-36F22A8923A3}" sibTransId="{0BBC03A7-17D4-4F17-B14B-C7D92AF03969}"/>
    <dgm:cxn modelId="{096E7558-0324-43C7-AA50-C222B74DEBA3}" type="presOf" srcId="{B67D8284-1969-4823-B29B-1944AB1DD989}" destId="{93FE2D59-C5B6-4567-BBA3-ABF20FF79049}" srcOrd="0" destOrd="0" presId="urn:microsoft.com/office/officeart/2008/layout/LinedList"/>
    <dgm:cxn modelId="{95DD5386-6F4E-41D7-BEB6-ECD8918330DA}" type="presOf" srcId="{06764AF0-C602-47D6-A4F1-4A21868C6060}" destId="{26ECA6FC-BC1E-4777-83A0-769661939962}" srcOrd="0" destOrd="0" presId="urn:microsoft.com/office/officeart/2008/layout/LinedList"/>
    <dgm:cxn modelId="{EE9F6C96-9D14-45FA-A8F9-12FC5A2589B9}" srcId="{594299C3-3B6C-47E5-B5A6-D88505599571}" destId="{BBBAF288-ADEC-4CA4-9809-C1D6E4392690}" srcOrd="3" destOrd="0" parTransId="{12459825-D226-47D3-BBCC-4EA58B62FB08}" sibTransId="{88A00BE2-46FC-456A-910C-AE4CD1AF1063}"/>
    <dgm:cxn modelId="{25047BCA-0CD3-433C-AF3B-8C0401FDA22A}" type="presOf" srcId="{5EFFC317-C1C0-44B0-BFDC-38AEDABB003F}" destId="{11D308A8-43C0-4674-A3A4-401FACA3EEA1}" srcOrd="0" destOrd="0" presId="urn:microsoft.com/office/officeart/2008/layout/LinedList"/>
    <dgm:cxn modelId="{96109ECC-AE22-426A-8941-DAA2A6EAD7F1}" type="presOf" srcId="{0186DF24-9436-4203-AF3E-BC53BF6D0221}" destId="{C8043B5E-E5B0-4A12-8F76-22ABA203C7DB}" srcOrd="0" destOrd="0" presId="urn:microsoft.com/office/officeart/2008/layout/LinedList"/>
    <dgm:cxn modelId="{92C1C5D6-06C9-4BEC-8C2D-1027BF89DE43}" type="presOf" srcId="{09F1B8ED-1DB9-4D0E-8B5D-F62D584AD392}" destId="{96F7E6C2-4653-44C4-AE45-9E558E17DF01}" srcOrd="0" destOrd="0" presId="urn:microsoft.com/office/officeart/2008/layout/LinedList"/>
    <dgm:cxn modelId="{13F48CEB-32FA-44FA-885F-9CF4A9B7D547}" type="presOf" srcId="{D6E13A66-01AE-4BF6-AFFB-07646911C1B8}" destId="{50F21E7C-7846-4396-810B-53BE14EF43A0}" srcOrd="0" destOrd="0" presId="urn:microsoft.com/office/officeart/2008/layout/LinedList"/>
    <dgm:cxn modelId="{D2C461ED-C326-450E-B8FC-925975CFF32F}" srcId="{594299C3-3B6C-47E5-B5A6-D88505599571}" destId="{B67D8284-1969-4823-B29B-1944AB1DD989}" srcOrd="5" destOrd="0" parTransId="{2738EE17-2A18-4A55-A1D9-DFE175878630}" sibTransId="{AF306363-A3B2-480D-91E9-7AD1B050F631}"/>
    <dgm:cxn modelId="{A5B235FA-2DB5-455B-88A3-A54B03C332BB}" type="presOf" srcId="{61BC6089-F84B-4022-9314-AA152D16319A}" destId="{9A0C8456-B708-41C6-BF38-7D497419D291}" srcOrd="0" destOrd="0" presId="urn:microsoft.com/office/officeart/2008/layout/LinedList"/>
    <dgm:cxn modelId="{D1270900-8D01-432F-9AB9-2004C630D0E2}" type="presParOf" srcId="{151F04AE-9498-4467-B813-39443D044FA9}" destId="{5EC1A337-C5EA-4C89-987C-A33F2525970B}" srcOrd="0" destOrd="0" presId="urn:microsoft.com/office/officeart/2008/layout/LinedList"/>
    <dgm:cxn modelId="{AEBF0198-B752-4775-846C-BF9C5094AF00}" type="presParOf" srcId="{151F04AE-9498-4467-B813-39443D044FA9}" destId="{3E33DD3B-5112-44D8-B94E-3E5CBC8C2E07}" srcOrd="1" destOrd="0" presId="urn:microsoft.com/office/officeart/2008/layout/LinedList"/>
    <dgm:cxn modelId="{A57CA0F5-0618-44F4-B67A-6EF361426D70}" type="presParOf" srcId="{3E33DD3B-5112-44D8-B94E-3E5CBC8C2E07}" destId="{11D308A8-43C0-4674-A3A4-401FACA3EEA1}" srcOrd="0" destOrd="0" presId="urn:microsoft.com/office/officeart/2008/layout/LinedList"/>
    <dgm:cxn modelId="{A0CA2EDC-D873-4087-B5BC-02A1BDFEA0EC}" type="presParOf" srcId="{3E33DD3B-5112-44D8-B94E-3E5CBC8C2E07}" destId="{67D56522-D4FC-4CD6-BE2F-4D9F16EBDCC1}" srcOrd="1" destOrd="0" presId="urn:microsoft.com/office/officeart/2008/layout/LinedList"/>
    <dgm:cxn modelId="{909AE92B-C068-4E99-95BB-254E39441C9D}" type="presParOf" srcId="{151F04AE-9498-4467-B813-39443D044FA9}" destId="{8A21A7DC-E25A-488A-9101-93ED04190E76}" srcOrd="2" destOrd="0" presId="urn:microsoft.com/office/officeart/2008/layout/LinedList"/>
    <dgm:cxn modelId="{546B8044-A3E4-44E9-A0F6-9AE7A45AC701}" type="presParOf" srcId="{151F04AE-9498-4467-B813-39443D044FA9}" destId="{8EFFB132-1A65-4617-9BB6-B3EB237454CA}" srcOrd="3" destOrd="0" presId="urn:microsoft.com/office/officeart/2008/layout/LinedList"/>
    <dgm:cxn modelId="{AF09C27C-0644-4307-B1EC-C4587163EF8D}" type="presParOf" srcId="{8EFFB132-1A65-4617-9BB6-B3EB237454CA}" destId="{C8043B5E-E5B0-4A12-8F76-22ABA203C7DB}" srcOrd="0" destOrd="0" presId="urn:microsoft.com/office/officeart/2008/layout/LinedList"/>
    <dgm:cxn modelId="{15DC3844-9B51-418F-B4F0-B72CC6FC7BB9}" type="presParOf" srcId="{8EFFB132-1A65-4617-9BB6-B3EB237454CA}" destId="{C1977847-D7CF-4638-B9DE-B70888A9B650}" srcOrd="1" destOrd="0" presId="urn:microsoft.com/office/officeart/2008/layout/LinedList"/>
    <dgm:cxn modelId="{27E9DCDD-2739-4344-9A2D-C55D2A9BAEF0}" type="presParOf" srcId="{151F04AE-9498-4467-B813-39443D044FA9}" destId="{E0DDB053-7E8D-4E3F-80BA-EC2498F82AAE}" srcOrd="4" destOrd="0" presId="urn:microsoft.com/office/officeart/2008/layout/LinedList"/>
    <dgm:cxn modelId="{7288B54A-8934-4CCC-B8FC-162F0016061A}" type="presParOf" srcId="{151F04AE-9498-4467-B813-39443D044FA9}" destId="{84713D66-355D-42C2-BCF9-C62551B564BE}" srcOrd="5" destOrd="0" presId="urn:microsoft.com/office/officeart/2008/layout/LinedList"/>
    <dgm:cxn modelId="{47FDDF58-7B14-4FE5-A4E8-991AAF6450CF}" type="presParOf" srcId="{84713D66-355D-42C2-BCF9-C62551B564BE}" destId="{53164727-8F56-4D53-AF5E-5A2B48D9C346}" srcOrd="0" destOrd="0" presId="urn:microsoft.com/office/officeart/2008/layout/LinedList"/>
    <dgm:cxn modelId="{7A62D654-2D88-4B03-8B52-97B9352F5CCB}" type="presParOf" srcId="{84713D66-355D-42C2-BCF9-C62551B564BE}" destId="{41D53322-FE3A-45FF-941B-C1AA2F83AEAC}" srcOrd="1" destOrd="0" presId="urn:microsoft.com/office/officeart/2008/layout/LinedList"/>
    <dgm:cxn modelId="{277D2A29-5679-4CA1-BF58-4BDA20A4C97A}" type="presParOf" srcId="{151F04AE-9498-4467-B813-39443D044FA9}" destId="{B544363C-7F09-4C07-8885-C52ACFDCA8DA}" srcOrd="6" destOrd="0" presId="urn:microsoft.com/office/officeart/2008/layout/LinedList"/>
    <dgm:cxn modelId="{0EFD83D9-582A-4B50-A5A4-AFD865E07830}" type="presParOf" srcId="{151F04AE-9498-4467-B813-39443D044FA9}" destId="{2DBA767D-80A0-45C3-A325-676199C9D5FB}" srcOrd="7" destOrd="0" presId="urn:microsoft.com/office/officeart/2008/layout/LinedList"/>
    <dgm:cxn modelId="{B81A29BA-4BED-4836-B624-2C8CE03B799C}" type="presParOf" srcId="{2DBA767D-80A0-45C3-A325-676199C9D5FB}" destId="{B190376F-73CD-4232-AF47-FB029DCBF877}" srcOrd="0" destOrd="0" presId="urn:microsoft.com/office/officeart/2008/layout/LinedList"/>
    <dgm:cxn modelId="{E3FE71D4-2330-4B0D-A2BA-AC1604A9CB2C}" type="presParOf" srcId="{2DBA767D-80A0-45C3-A325-676199C9D5FB}" destId="{DACDE251-F91C-442A-B6DF-4816FEC07AF6}" srcOrd="1" destOrd="0" presId="urn:microsoft.com/office/officeart/2008/layout/LinedList"/>
    <dgm:cxn modelId="{8066F040-22EB-455A-B835-23F43B1BA02D}" type="presParOf" srcId="{151F04AE-9498-4467-B813-39443D044FA9}" destId="{A51C01E3-7B56-44AD-AA8A-CE961B5B6360}" srcOrd="8" destOrd="0" presId="urn:microsoft.com/office/officeart/2008/layout/LinedList"/>
    <dgm:cxn modelId="{721323FB-D231-437A-8C74-2B94DD0BB918}" type="presParOf" srcId="{151F04AE-9498-4467-B813-39443D044FA9}" destId="{94E53811-A5C7-47BE-B898-ACBDCE38E648}" srcOrd="9" destOrd="0" presId="urn:microsoft.com/office/officeart/2008/layout/LinedList"/>
    <dgm:cxn modelId="{4DF10A2D-D33B-40A3-AD31-1075C448546B}" type="presParOf" srcId="{94E53811-A5C7-47BE-B898-ACBDCE38E648}" destId="{96F7E6C2-4653-44C4-AE45-9E558E17DF01}" srcOrd="0" destOrd="0" presId="urn:microsoft.com/office/officeart/2008/layout/LinedList"/>
    <dgm:cxn modelId="{94D439F6-CEA5-40CE-A1AF-2C5DA1C7924F}" type="presParOf" srcId="{94E53811-A5C7-47BE-B898-ACBDCE38E648}" destId="{6CA874C6-F478-43A2-9C8D-3F348391DF8C}" srcOrd="1" destOrd="0" presId="urn:microsoft.com/office/officeart/2008/layout/LinedList"/>
    <dgm:cxn modelId="{4B52F470-D921-475C-9195-F6CFC24D1046}" type="presParOf" srcId="{151F04AE-9498-4467-B813-39443D044FA9}" destId="{9AF145F3-4CDD-48AA-9A3A-CBEBDB359BE6}" srcOrd="10" destOrd="0" presId="urn:microsoft.com/office/officeart/2008/layout/LinedList"/>
    <dgm:cxn modelId="{88A09E5E-0DBB-4C11-B143-F4DBB7649602}" type="presParOf" srcId="{151F04AE-9498-4467-B813-39443D044FA9}" destId="{A636AED8-0D97-4D9E-81F8-B6CFD8F9377B}" srcOrd="11" destOrd="0" presId="urn:microsoft.com/office/officeart/2008/layout/LinedList"/>
    <dgm:cxn modelId="{C287AD0C-DCE1-450D-8270-A711A274F96F}" type="presParOf" srcId="{A636AED8-0D97-4D9E-81F8-B6CFD8F9377B}" destId="{93FE2D59-C5B6-4567-BBA3-ABF20FF79049}" srcOrd="0" destOrd="0" presId="urn:microsoft.com/office/officeart/2008/layout/LinedList"/>
    <dgm:cxn modelId="{37260741-4A52-4398-BF82-80BB6B4CE646}" type="presParOf" srcId="{A636AED8-0D97-4D9E-81F8-B6CFD8F9377B}" destId="{15AF054B-5D7C-4FCF-88F9-42EB201DC983}" srcOrd="1" destOrd="0" presId="urn:microsoft.com/office/officeart/2008/layout/LinedList"/>
    <dgm:cxn modelId="{042E7F68-0EC9-42C0-88FB-2218B50B96F3}" type="presParOf" srcId="{151F04AE-9498-4467-B813-39443D044FA9}" destId="{F1F90949-F1DC-4BA7-87D4-CC39FEE9E59F}" srcOrd="12" destOrd="0" presId="urn:microsoft.com/office/officeart/2008/layout/LinedList"/>
    <dgm:cxn modelId="{CA5C8922-2C24-4DA0-BC40-ADE08A676737}" type="presParOf" srcId="{151F04AE-9498-4467-B813-39443D044FA9}" destId="{51F8EBD1-C8CA-4F3D-97F7-C3264309EDAB}" srcOrd="13" destOrd="0" presId="urn:microsoft.com/office/officeart/2008/layout/LinedList"/>
    <dgm:cxn modelId="{7235E6CC-4FD0-4566-8337-787D6B6FB2FF}" type="presParOf" srcId="{51F8EBD1-C8CA-4F3D-97F7-C3264309EDAB}" destId="{9A0C8456-B708-41C6-BF38-7D497419D291}" srcOrd="0" destOrd="0" presId="urn:microsoft.com/office/officeart/2008/layout/LinedList"/>
    <dgm:cxn modelId="{C957CE24-5E10-47F3-8CCE-8105F6695588}" type="presParOf" srcId="{51F8EBD1-C8CA-4F3D-97F7-C3264309EDAB}" destId="{2C2D3EF2-6EC7-4289-8B66-66E53FDFDBF9}" srcOrd="1" destOrd="0" presId="urn:microsoft.com/office/officeart/2008/layout/LinedList"/>
    <dgm:cxn modelId="{1FD88AC4-78CA-4A33-8730-F6CA7E7958ED}" type="presParOf" srcId="{151F04AE-9498-4467-B813-39443D044FA9}" destId="{0E6EBE35-0D6B-44EA-B1D8-86929789E992}" srcOrd="14" destOrd="0" presId="urn:microsoft.com/office/officeart/2008/layout/LinedList"/>
    <dgm:cxn modelId="{FCA5BDDA-1124-4383-9188-57B29564C509}" type="presParOf" srcId="{151F04AE-9498-4467-B813-39443D044FA9}" destId="{61E742AE-3A56-46B6-8BC7-9ECC94C27654}" srcOrd="15" destOrd="0" presId="urn:microsoft.com/office/officeart/2008/layout/LinedList"/>
    <dgm:cxn modelId="{A58786A7-C9EC-42A5-90ED-6C96E788F355}" type="presParOf" srcId="{61E742AE-3A56-46B6-8BC7-9ECC94C27654}" destId="{26ECA6FC-BC1E-4777-83A0-769661939962}" srcOrd="0" destOrd="0" presId="urn:microsoft.com/office/officeart/2008/layout/LinedList"/>
    <dgm:cxn modelId="{15CFF008-82FE-42ED-8B04-9695FD4EEBAA}" type="presParOf" srcId="{61E742AE-3A56-46B6-8BC7-9ECC94C27654}" destId="{B805B62E-D1B6-42FB-AB98-F293E33D995A}" srcOrd="1" destOrd="0" presId="urn:microsoft.com/office/officeart/2008/layout/LinedList"/>
    <dgm:cxn modelId="{00ADF3BA-A27D-4247-9FDC-52479FA53F2E}" type="presParOf" srcId="{151F04AE-9498-4467-B813-39443D044FA9}" destId="{F532C3DA-6933-4932-814A-8C1351AC3EF0}" srcOrd="16" destOrd="0" presId="urn:microsoft.com/office/officeart/2008/layout/LinedList"/>
    <dgm:cxn modelId="{EA21038E-04F5-409F-BC42-52160E0C7F8E}" type="presParOf" srcId="{151F04AE-9498-4467-B813-39443D044FA9}" destId="{F7F3B50F-8607-48E3-AE4F-7DA15DB07F03}" srcOrd="17" destOrd="0" presId="urn:microsoft.com/office/officeart/2008/layout/LinedList"/>
    <dgm:cxn modelId="{C3373F74-1960-4664-A6A3-3E53A78A8DC8}" type="presParOf" srcId="{F7F3B50F-8607-48E3-AE4F-7DA15DB07F03}" destId="{50F21E7C-7846-4396-810B-53BE14EF43A0}" srcOrd="0" destOrd="0" presId="urn:microsoft.com/office/officeart/2008/layout/LinedList"/>
    <dgm:cxn modelId="{AFF324A9-C426-44FE-A6E0-5E07C10A1A15}" type="presParOf" srcId="{F7F3B50F-8607-48E3-AE4F-7DA15DB07F03}" destId="{31E756DC-57AC-4BC3-8F59-E50B9F9945C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9055F-B8B9-4769-98E3-F22155248FA0}">
      <dsp:nvSpPr>
        <dsp:cNvPr id="0" name=""/>
        <dsp:cNvSpPr/>
      </dsp:nvSpPr>
      <dsp:spPr>
        <a:xfrm>
          <a:off x="718664" y="193746"/>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5CAA68-7C79-4485-8F6C-8ECBF0B94FB6}">
      <dsp:nvSpPr>
        <dsp:cNvPr id="0" name=""/>
        <dsp:cNvSpPr/>
      </dsp:nvSpPr>
      <dsp:spPr>
        <a:xfrm>
          <a:off x="1135476" y="610558"/>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52F1DE-45A9-45C1-810D-53B77F77D073}">
      <dsp:nvSpPr>
        <dsp:cNvPr id="0" name=""/>
        <dsp:cNvSpPr/>
      </dsp:nvSpPr>
      <dsp:spPr>
        <a:xfrm>
          <a:off x="93445" y="2758746"/>
          <a:ext cx="3206250" cy="124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0" i="0" kern="1200"/>
            <a:t>DVM takes less memory, runs and loads faster compared to JVM</a:t>
          </a:r>
          <a:endParaRPr lang="en-US" sz="2000" kern="1200"/>
        </a:p>
      </dsp:txBody>
      <dsp:txXfrm>
        <a:off x="93445" y="2758746"/>
        <a:ext cx="3206250" cy="1240312"/>
      </dsp:txXfrm>
    </dsp:sp>
    <dsp:sp modelId="{E5B79E05-022F-4F23-A4E5-D4CF3363FE80}">
      <dsp:nvSpPr>
        <dsp:cNvPr id="0" name=""/>
        <dsp:cNvSpPr/>
      </dsp:nvSpPr>
      <dsp:spPr>
        <a:xfrm>
          <a:off x="4486008" y="193746"/>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FF97B9-741F-475E-B827-D1913AEB19D9}">
      <dsp:nvSpPr>
        <dsp:cNvPr id="0" name=""/>
        <dsp:cNvSpPr/>
      </dsp:nvSpPr>
      <dsp:spPr>
        <a:xfrm>
          <a:off x="4902820" y="610558"/>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BF250-77E5-4259-9182-2943E3AE9B77}">
      <dsp:nvSpPr>
        <dsp:cNvPr id="0" name=""/>
        <dsp:cNvSpPr/>
      </dsp:nvSpPr>
      <dsp:spPr>
        <a:xfrm>
          <a:off x="3860789" y="2758746"/>
          <a:ext cx="3206250" cy="124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rtl="0">
            <a:lnSpc>
              <a:spcPct val="100000"/>
            </a:lnSpc>
            <a:spcBef>
              <a:spcPct val="0"/>
            </a:spcBef>
            <a:spcAft>
              <a:spcPct val="35000"/>
            </a:spcAft>
            <a:buNone/>
            <a:defRPr cap="all"/>
          </a:pPr>
          <a:r>
            <a:rPr lang="en-US" sz="1600" b="0" i="0" kern="1200"/>
            <a:t>Though JVM is free, it was under GPL license (General Public License), which is not good for Android as most </a:t>
          </a:r>
          <a:r>
            <a:rPr lang="en-US" sz="1600" b="0" i="0" kern="1200">
              <a:latin typeface="Calibri Light" panose="020F0302020204030204"/>
            </a:rPr>
            <a:t>of Android</a:t>
          </a:r>
          <a:r>
            <a:rPr lang="en-US" sz="1600" b="0" i="0" kern="1200"/>
            <a:t> is under Apache license.</a:t>
          </a:r>
          <a:endParaRPr lang="en-US" sz="1600" kern="1200"/>
        </a:p>
      </dsp:txBody>
      <dsp:txXfrm>
        <a:off x="3860789" y="2758746"/>
        <a:ext cx="3206250" cy="1240312"/>
      </dsp:txXfrm>
    </dsp:sp>
    <dsp:sp modelId="{836EA410-B354-4A40-A0FC-599C7D97265A}">
      <dsp:nvSpPr>
        <dsp:cNvPr id="0" name=""/>
        <dsp:cNvSpPr/>
      </dsp:nvSpPr>
      <dsp:spPr>
        <a:xfrm>
          <a:off x="8253352" y="193746"/>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E7A22C-F2F3-4470-9190-AB442AF5DC11}">
      <dsp:nvSpPr>
        <dsp:cNvPr id="0" name=""/>
        <dsp:cNvSpPr/>
      </dsp:nvSpPr>
      <dsp:spPr>
        <a:xfrm>
          <a:off x="8670164" y="610558"/>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097D43-5BC0-4CC2-9F8B-21F308B89461}">
      <dsp:nvSpPr>
        <dsp:cNvPr id="0" name=""/>
        <dsp:cNvSpPr/>
      </dsp:nvSpPr>
      <dsp:spPr>
        <a:xfrm>
          <a:off x="7628133" y="2758746"/>
          <a:ext cx="3206250" cy="124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0" i="0" kern="1200"/>
            <a:t>JVM was designed for desktops and it is too heavy for embedded/mobile devices.</a:t>
          </a:r>
          <a:endParaRPr lang="en-US" sz="2000" kern="1200"/>
        </a:p>
      </dsp:txBody>
      <dsp:txXfrm>
        <a:off x="7628133" y="2758746"/>
        <a:ext cx="3206250" cy="12403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1A337-C5EA-4C89-987C-A33F2525970B}">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D308A8-43C0-4674-A3A4-401FACA3EEA1}">
      <dsp:nvSpPr>
        <dsp:cNvPr id="0" name=""/>
        <dsp:cNvSpPr/>
      </dsp:nvSpPr>
      <dsp:spPr>
        <a:xfrm>
          <a:off x="0" y="675"/>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Short history of Java</a:t>
          </a:r>
        </a:p>
      </dsp:txBody>
      <dsp:txXfrm>
        <a:off x="0" y="675"/>
        <a:ext cx="6900512" cy="614976"/>
      </dsp:txXfrm>
    </dsp:sp>
    <dsp:sp modelId="{8A21A7DC-E25A-488A-9101-93ED04190E76}">
      <dsp:nvSpPr>
        <dsp:cNvPr id="0" name=""/>
        <dsp:cNvSpPr/>
      </dsp:nvSpPr>
      <dsp:spPr>
        <a:xfrm>
          <a:off x="0" y="615652"/>
          <a:ext cx="6900512" cy="0"/>
        </a:xfrm>
        <a:prstGeom prst="line">
          <a:avLst/>
        </a:prstGeom>
        <a:solidFill>
          <a:schemeClr val="accent2">
            <a:hueOff val="-181920"/>
            <a:satOff val="-10491"/>
            <a:lumOff val="1078"/>
            <a:alphaOff val="0"/>
          </a:schemeClr>
        </a:solidFill>
        <a:ln w="12700" cap="flat" cmpd="sng" algn="ctr">
          <a:solidFill>
            <a:schemeClr val="accent2">
              <a:hueOff val="-181920"/>
              <a:satOff val="-10491"/>
              <a:lumOff val="107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043B5E-E5B0-4A12-8F76-22ABA203C7DB}">
      <dsp:nvSpPr>
        <dsp:cNvPr id="0" name=""/>
        <dsp:cNvSpPr/>
      </dsp:nvSpPr>
      <dsp:spPr>
        <a:xfrm>
          <a:off x="0" y="615652"/>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Java class file structure and bytecode</a:t>
          </a:r>
        </a:p>
      </dsp:txBody>
      <dsp:txXfrm>
        <a:off x="0" y="615652"/>
        <a:ext cx="6900512" cy="614976"/>
      </dsp:txXfrm>
    </dsp:sp>
    <dsp:sp modelId="{E0DDB053-7E8D-4E3F-80BA-EC2498F82AAE}">
      <dsp:nvSpPr>
        <dsp:cNvPr id="0" name=""/>
        <dsp:cNvSpPr/>
      </dsp:nvSpPr>
      <dsp:spPr>
        <a:xfrm>
          <a:off x="0" y="1230628"/>
          <a:ext cx="6900512"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164727-8F56-4D53-AF5E-5A2B48D9C346}">
      <dsp:nvSpPr>
        <dsp:cNvPr id="0" name=""/>
        <dsp:cNvSpPr/>
      </dsp:nvSpPr>
      <dsp:spPr>
        <a:xfrm>
          <a:off x="0" y="1230628"/>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Java memory Management</a:t>
          </a:r>
        </a:p>
      </dsp:txBody>
      <dsp:txXfrm>
        <a:off x="0" y="1230628"/>
        <a:ext cx="6900512" cy="614976"/>
      </dsp:txXfrm>
    </dsp:sp>
    <dsp:sp modelId="{B544363C-7F09-4C07-8885-C52ACFDCA8DA}">
      <dsp:nvSpPr>
        <dsp:cNvPr id="0" name=""/>
        <dsp:cNvSpPr/>
      </dsp:nvSpPr>
      <dsp:spPr>
        <a:xfrm>
          <a:off x="0" y="1845605"/>
          <a:ext cx="6900512" cy="0"/>
        </a:xfrm>
        <a:prstGeom prst="line">
          <a:avLst/>
        </a:prstGeom>
        <a:solidFill>
          <a:schemeClr val="accent2">
            <a:hueOff val="-545761"/>
            <a:satOff val="-31473"/>
            <a:lumOff val="3235"/>
            <a:alphaOff val="0"/>
          </a:schemeClr>
        </a:solidFill>
        <a:ln w="12700" cap="flat" cmpd="sng" algn="ctr">
          <a:solidFill>
            <a:schemeClr val="accent2">
              <a:hueOff val="-545761"/>
              <a:satOff val="-31473"/>
              <a:lumOff val="3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90376F-73CD-4232-AF47-FB029DCBF877}">
      <dsp:nvSpPr>
        <dsp:cNvPr id="0" name=""/>
        <dsp:cNvSpPr/>
      </dsp:nvSpPr>
      <dsp:spPr>
        <a:xfrm>
          <a:off x="0" y="1845605"/>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Java implementations – Platforms/vendors</a:t>
          </a:r>
        </a:p>
      </dsp:txBody>
      <dsp:txXfrm>
        <a:off x="0" y="1845605"/>
        <a:ext cx="6900512" cy="614976"/>
      </dsp:txXfrm>
    </dsp:sp>
    <dsp:sp modelId="{A51C01E3-7B56-44AD-AA8A-CE961B5B6360}">
      <dsp:nvSpPr>
        <dsp:cNvPr id="0" name=""/>
        <dsp:cNvSpPr/>
      </dsp:nvSpPr>
      <dsp:spPr>
        <a:xfrm>
          <a:off x="0" y="2460582"/>
          <a:ext cx="6900512"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F7E6C2-4653-44C4-AE45-9E558E17DF01}">
      <dsp:nvSpPr>
        <dsp:cNvPr id="0" name=""/>
        <dsp:cNvSpPr/>
      </dsp:nvSpPr>
      <dsp:spPr>
        <a:xfrm>
          <a:off x="0" y="2460582"/>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What other languages compile to Java bytecode</a:t>
          </a:r>
        </a:p>
      </dsp:txBody>
      <dsp:txXfrm>
        <a:off x="0" y="2460582"/>
        <a:ext cx="6900512" cy="614976"/>
      </dsp:txXfrm>
    </dsp:sp>
    <dsp:sp modelId="{9AF145F3-4CDD-48AA-9A3A-CBEBDB359BE6}">
      <dsp:nvSpPr>
        <dsp:cNvPr id="0" name=""/>
        <dsp:cNvSpPr/>
      </dsp:nvSpPr>
      <dsp:spPr>
        <a:xfrm>
          <a:off x="0" y="3075558"/>
          <a:ext cx="6900512" cy="0"/>
        </a:xfrm>
        <a:prstGeom prst="line">
          <a:avLst/>
        </a:prstGeom>
        <a:solidFill>
          <a:schemeClr val="accent2">
            <a:hueOff val="-909602"/>
            <a:satOff val="-52455"/>
            <a:lumOff val="5392"/>
            <a:alphaOff val="0"/>
          </a:schemeClr>
        </a:solidFill>
        <a:ln w="12700" cap="flat" cmpd="sng" algn="ctr">
          <a:solidFill>
            <a:schemeClr val="accent2">
              <a:hueOff val="-909602"/>
              <a:satOff val="-52455"/>
              <a:lumOff val="5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FE2D59-C5B6-4567-BBA3-ABF20FF79049}">
      <dsp:nvSpPr>
        <dsp:cNvPr id="0" name=""/>
        <dsp:cNvSpPr/>
      </dsp:nvSpPr>
      <dsp:spPr>
        <a:xfrm>
          <a:off x="0" y="3075558"/>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Android Implementation</a:t>
          </a:r>
        </a:p>
      </dsp:txBody>
      <dsp:txXfrm>
        <a:off x="0" y="3075558"/>
        <a:ext cx="6900512" cy="614976"/>
      </dsp:txXfrm>
    </dsp:sp>
    <dsp:sp modelId="{F1F90949-F1DC-4BA7-87D4-CC39FEE9E59F}">
      <dsp:nvSpPr>
        <dsp:cNvPr id="0" name=""/>
        <dsp:cNvSpPr/>
      </dsp:nvSpPr>
      <dsp:spPr>
        <a:xfrm>
          <a:off x="0" y="3690535"/>
          <a:ext cx="6900512"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0C8456-B708-41C6-BF38-7D497419D291}">
      <dsp:nvSpPr>
        <dsp:cNvPr id="0" name=""/>
        <dsp:cNvSpPr/>
      </dsp:nvSpPr>
      <dsp:spPr>
        <a:xfrm>
          <a:off x="0" y="3690535"/>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JIT compile/execution</a:t>
          </a:r>
        </a:p>
      </dsp:txBody>
      <dsp:txXfrm>
        <a:off x="0" y="3690535"/>
        <a:ext cx="6900512" cy="614976"/>
      </dsp:txXfrm>
    </dsp:sp>
    <dsp:sp modelId="{0E6EBE35-0D6B-44EA-B1D8-86929789E992}">
      <dsp:nvSpPr>
        <dsp:cNvPr id="0" name=""/>
        <dsp:cNvSpPr/>
      </dsp:nvSpPr>
      <dsp:spPr>
        <a:xfrm>
          <a:off x="0" y="4305512"/>
          <a:ext cx="6900512" cy="0"/>
        </a:xfrm>
        <a:prstGeom prst="line">
          <a:avLst/>
        </a:prstGeom>
        <a:solidFill>
          <a:schemeClr val="accent2">
            <a:hueOff val="-1273443"/>
            <a:satOff val="-73437"/>
            <a:lumOff val="7549"/>
            <a:alphaOff val="0"/>
          </a:schemeClr>
        </a:solidFill>
        <a:ln w="12700" cap="flat" cmpd="sng" algn="ctr">
          <a:solidFill>
            <a:schemeClr val="accent2">
              <a:hueOff val="-1273443"/>
              <a:satOff val="-73437"/>
              <a:lumOff val="75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ECA6FC-BC1E-4777-83A0-769661939962}">
      <dsp:nvSpPr>
        <dsp:cNvPr id="0" name=""/>
        <dsp:cNvSpPr/>
      </dsp:nvSpPr>
      <dsp:spPr>
        <a:xfrm>
          <a:off x="0" y="4305512"/>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Performance comparison between c/c++ and Java with and without JIT</a:t>
          </a:r>
        </a:p>
      </dsp:txBody>
      <dsp:txXfrm>
        <a:off x="0" y="4305512"/>
        <a:ext cx="6900512" cy="614976"/>
      </dsp:txXfrm>
    </dsp:sp>
    <dsp:sp modelId="{F532C3DA-6933-4932-814A-8C1351AC3EF0}">
      <dsp:nvSpPr>
        <dsp:cNvPr id="0" name=""/>
        <dsp:cNvSpPr/>
      </dsp:nvSpPr>
      <dsp:spPr>
        <a:xfrm>
          <a:off x="0" y="4920488"/>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F21E7C-7846-4396-810B-53BE14EF43A0}">
      <dsp:nvSpPr>
        <dsp:cNvPr id="0" name=""/>
        <dsp:cNvSpPr/>
      </dsp:nvSpPr>
      <dsp:spPr>
        <a:xfrm>
          <a:off x="0" y="4920488"/>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Sample Java programs with explanation of bytecode</a:t>
          </a:r>
        </a:p>
      </dsp:txBody>
      <dsp:txXfrm>
        <a:off x="0" y="4920488"/>
        <a:ext cx="6900512" cy="61497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4T23:11:30.337"/>
    </inkml:context>
    <inkml:brush xml:id="br0">
      <inkml:brushProperty name="width" value="0.35" units="cm"/>
      <inkml:brushProperty name="height" value="0.35" units="cm"/>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2CE458-DB1B-45D5-A453-3D7F9916032C}" type="datetimeFigureOut">
              <a:t>7/10/2023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208E14-B4FA-430B-9DD2-14F0C72BF37B}" type="slidenum">
              <a:t>‹#›</a:t>
            </a:fld>
            <a:endParaRPr lang="en-US"/>
          </a:p>
        </p:txBody>
      </p:sp>
    </p:spTree>
    <p:extLst>
      <p:ext uri="{BB962C8B-B14F-4D97-AF65-F5344CB8AC3E}">
        <p14:creationId xmlns:p14="http://schemas.microsoft.com/office/powerpoint/2010/main" val="1952842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Introduction of each team member and their responsible topics</a:t>
            </a:r>
          </a:p>
        </p:txBody>
      </p:sp>
      <p:sp>
        <p:nvSpPr>
          <p:cNvPr id="4" name="Slide Number Placeholder 3"/>
          <p:cNvSpPr>
            <a:spLocks noGrp="1"/>
          </p:cNvSpPr>
          <p:nvPr>
            <p:ph type="sldNum" sz="quarter" idx="5"/>
          </p:nvPr>
        </p:nvSpPr>
        <p:spPr/>
        <p:txBody>
          <a:bodyPr/>
          <a:lstStyle/>
          <a:p>
            <a:fld id="{DA208E14-B4FA-430B-9DD2-14F0C72BF37B}" type="slidenum">
              <a:rPr lang="en-US"/>
              <a:t>2</a:t>
            </a:fld>
            <a:endParaRPr lang="en-US"/>
          </a:p>
        </p:txBody>
      </p:sp>
    </p:spTree>
    <p:extLst>
      <p:ext uri="{BB962C8B-B14F-4D97-AF65-F5344CB8AC3E}">
        <p14:creationId xmlns:p14="http://schemas.microsoft.com/office/powerpoint/2010/main" val="1707405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Explaination</a:t>
            </a:r>
            <a:r>
              <a:rPr lang="en-US" dirty="0">
                <a:cs typeface="Calibri"/>
              </a:rPr>
              <a:t> of the after java release</a:t>
            </a:r>
          </a:p>
        </p:txBody>
      </p:sp>
      <p:sp>
        <p:nvSpPr>
          <p:cNvPr id="4" name="Slide Number Placeholder 3"/>
          <p:cNvSpPr>
            <a:spLocks noGrp="1"/>
          </p:cNvSpPr>
          <p:nvPr>
            <p:ph type="sldNum" sz="quarter" idx="5"/>
          </p:nvPr>
        </p:nvSpPr>
        <p:spPr/>
        <p:txBody>
          <a:bodyPr/>
          <a:lstStyle/>
          <a:p>
            <a:fld id="{DA208E14-B4FA-430B-9DD2-14F0C72BF37B}" type="slidenum">
              <a:rPr lang="en-US"/>
              <a:t>12</a:t>
            </a:fld>
            <a:endParaRPr lang="en-US"/>
          </a:p>
        </p:txBody>
      </p:sp>
    </p:spTree>
    <p:extLst>
      <p:ext uri="{BB962C8B-B14F-4D97-AF65-F5344CB8AC3E}">
        <p14:creationId xmlns:p14="http://schemas.microsoft.com/office/powerpoint/2010/main" val="3733170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Java timeline</a:t>
            </a:r>
          </a:p>
        </p:txBody>
      </p:sp>
      <p:sp>
        <p:nvSpPr>
          <p:cNvPr id="4" name="Slide Number Placeholder 3"/>
          <p:cNvSpPr>
            <a:spLocks noGrp="1"/>
          </p:cNvSpPr>
          <p:nvPr>
            <p:ph type="sldNum" sz="quarter" idx="5"/>
          </p:nvPr>
        </p:nvSpPr>
        <p:spPr/>
        <p:txBody>
          <a:bodyPr/>
          <a:lstStyle/>
          <a:p>
            <a:fld id="{DA208E14-B4FA-430B-9DD2-14F0C72BF37B}" type="slidenum">
              <a:rPr lang="en-US"/>
              <a:t>13</a:t>
            </a:fld>
            <a:endParaRPr lang="en-US"/>
          </a:p>
        </p:txBody>
      </p:sp>
    </p:spTree>
    <p:extLst>
      <p:ext uri="{BB962C8B-B14F-4D97-AF65-F5344CB8AC3E}">
        <p14:creationId xmlns:p14="http://schemas.microsoft.com/office/powerpoint/2010/main" val="4044439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file structure of java</a:t>
            </a:r>
          </a:p>
        </p:txBody>
      </p:sp>
      <p:sp>
        <p:nvSpPr>
          <p:cNvPr id="4" name="Slide Number Placeholder 3"/>
          <p:cNvSpPr>
            <a:spLocks noGrp="1"/>
          </p:cNvSpPr>
          <p:nvPr>
            <p:ph type="sldNum" sz="quarter" idx="5"/>
          </p:nvPr>
        </p:nvSpPr>
        <p:spPr/>
        <p:txBody>
          <a:bodyPr/>
          <a:lstStyle/>
          <a:p>
            <a:fld id="{DA208E14-B4FA-430B-9DD2-14F0C72BF37B}" type="slidenum">
              <a:rPr lang="en-US"/>
              <a:t>15</a:t>
            </a:fld>
            <a:endParaRPr lang="en-US"/>
          </a:p>
        </p:txBody>
      </p:sp>
    </p:spTree>
    <p:extLst>
      <p:ext uri="{BB962C8B-B14F-4D97-AF65-F5344CB8AC3E}">
        <p14:creationId xmlns:p14="http://schemas.microsoft.com/office/powerpoint/2010/main" val="1371363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java class file of java</a:t>
            </a:r>
          </a:p>
        </p:txBody>
      </p:sp>
      <p:sp>
        <p:nvSpPr>
          <p:cNvPr id="4" name="Slide Number Placeholder 3"/>
          <p:cNvSpPr>
            <a:spLocks noGrp="1"/>
          </p:cNvSpPr>
          <p:nvPr>
            <p:ph type="sldNum" sz="quarter" idx="5"/>
          </p:nvPr>
        </p:nvSpPr>
        <p:spPr/>
        <p:txBody>
          <a:bodyPr/>
          <a:lstStyle/>
          <a:p>
            <a:fld id="{DA208E14-B4FA-430B-9DD2-14F0C72BF37B}" type="slidenum">
              <a:rPr lang="en-US"/>
              <a:t>16</a:t>
            </a:fld>
            <a:endParaRPr lang="en-US"/>
          </a:p>
        </p:txBody>
      </p:sp>
    </p:spTree>
    <p:extLst>
      <p:ext uri="{BB962C8B-B14F-4D97-AF65-F5344CB8AC3E}">
        <p14:creationId xmlns:p14="http://schemas.microsoft.com/office/powerpoint/2010/main" val="1565382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Slide deeply explains the concept of each level of the java file format class</a:t>
            </a:r>
          </a:p>
        </p:txBody>
      </p:sp>
      <p:sp>
        <p:nvSpPr>
          <p:cNvPr id="4" name="Slide Number Placeholder 3"/>
          <p:cNvSpPr>
            <a:spLocks noGrp="1"/>
          </p:cNvSpPr>
          <p:nvPr>
            <p:ph type="sldNum" sz="quarter" idx="5"/>
          </p:nvPr>
        </p:nvSpPr>
        <p:spPr/>
        <p:txBody>
          <a:bodyPr/>
          <a:lstStyle/>
          <a:p>
            <a:fld id="{DA208E14-B4FA-430B-9DD2-14F0C72BF37B}" type="slidenum">
              <a:rPr lang="en-US"/>
              <a:t>17</a:t>
            </a:fld>
            <a:endParaRPr lang="en-US"/>
          </a:p>
        </p:txBody>
      </p:sp>
    </p:spTree>
    <p:extLst>
      <p:ext uri="{BB962C8B-B14F-4D97-AF65-F5344CB8AC3E}">
        <p14:creationId xmlns:p14="http://schemas.microsoft.com/office/powerpoint/2010/main" val="620602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deeply explains the concept of each level of the java file format class</a:t>
            </a:r>
          </a:p>
          <a:p>
            <a:endParaRPr lang="en-US" dirty="0">
              <a:cs typeface="Calibri"/>
            </a:endParaRPr>
          </a:p>
        </p:txBody>
      </p:sp>
      <p:sp>
        <p:nvSpPr>
          <p:cNvPr id="4" name="Slide Number Placeholder 3"/>
          <p:cNvSpPr>
            <a:spLocks noGrp="1"/>
          </p:cNvSpPr>
          <p:nvPr>
            <p:ph type="sldNum" sz="quarter" idx="5"/>
          </p:nvPr>
        </p:nvSpPr>
        <p:spPr/>
        <p:txBody>
          <a:bodyPr/>
          <a:lstStyle/>
          <a:p>
            <a:fld id="{DA208E14-B4FA-430B-9DD2-14F0C72BF37B}" type="slidenum">
              <a:rPr lang="en-US"/>
              <a:t>18</a:t>
            </a:fld>
            <a:endParaRPr lang="en-US"/>
          </a:p>
        </p:txBody>
      </p:sp>
    </p:spTree>
    <p:extLst>
      <p:ext uri="{BB962C8B-B14F-4D97-AF65-F5344CB8AC3E}">
        <p14:creationId xmlns:p14="http://schemas.microsoft.com/office/powerpoint/2010/main" val="3559566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deeply explains the concept of each level of the java file format class</a:t>
            </a:r>
          </a:p>
          <a:p>
            <a:endParaRPr lang="en-US" dirty="0">
              <a:cs typeface="Calibri"/>
            </a:endParaRPr>
          </a:p>
        </p:txBody>
      </p:sp>
      <p:sp>
        <p:nvSpPr>
          <p:cNvPr id="4" name="Slide Number Placeholder 3"/>
          <p:cNvSpPr>
            <a:spLocks noGrp="1"/>
          </p:cNvSpPr>
          <p:nvPr>
            <p:ph type="sldNum" sz="quarter" idx="5"/>
          </p:nvPr>
        </p:nvSpPr>
        <p:spPr/>
        <p:txBody>
          <a:bodyPr/>
          <a:lstStyle/>
          <a:p>
            <a:fld id="{DA208E14-B4FA-430B-9DD2-14F0C72BF37B}" type="slidenum">
              <a:rPr lang="en-US"/>
              <a:t>19</a:t>
            </a:fld>
            <a:endParaRPr lang="en-US"/>
          </a:p>
        </p:txBody>
      </p:sp>
    </p:spTree>
    <p:extLst>
      <p:ext uri="{BB962C8B-B14F-4D97-AF65-F5344CB8AC3E}">
        <p14:creationId xmlns:p14="http://schemas.microsoft.com/office/powerpoint/2010/main" val="2468478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deeply explains the concept of each level of the java file format class</a:t>
            </a:r>
          </a:p>
          <a:p>
            <a:endParaRPr lang="en-US" dirty="0">
              <a:cs typeface="Calibri"/>
            </a:endParaRPr>
          </a:p>
        </p:txBody>
      </p:sp>
      <p:sp>
        <p:nvSpPr>
          <p:cNvPr id="4" name="Slide Number Placeholder 3"/>
          <p:cNvSpPr>
            <a:spLocks noGrp="1"/>
          </p:cNvSpPr>
          <p:nvPr>
            <p:ph type="sldNum" sz="quarter" idx="5"/>
          </p:nvPr>
        </p:nvSpPr>
        <p:spPr/>
        <p:txBody>
          <a:bodyPr/>
          <a:lstStyle/>
          <a:p>
            <a:fld id="{DA208E14-B4FA-430B-9DD2-14F0C72BF37B}" type="slidenum">
              <a:rPr lang="en-US"/>
              <a:t>20</a:t>
            </a:fld>
            <a:endParaRPr lang="en-US"/>
          </a:p>
        </p:txBody>
      </p:sp>
    </p:spTree>
    <p:extLst>
      <p:ext uri="{BB962C8B-B14F-4D97-AF65-F5344CB8AC3E}">
        <p14:creationId xmlns:p14="http://schemas.microsoft.com/office/powerpoint/2010/main" val="2494533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deeply explains the concept of each level of the java file format class</a:t>
            </a:r>
          </a:p>
          <a:p>
            <a:endParaRPr lang="en-US" dirty="0">
              <a:cs typeface="Calibri"/>
            </a:endParaRPr>
          </a:p>
        </p:txBody>
      </p:sp>
      <p:sp>
        <p:nvSpPr>
          <p:cNvPr id="4" name="Slide Number Placeholder 3"/>
          <p:cNvSpPr>
            <a:spLocks noGrp="1"/>
          </p:cNvSpPr>
          <p:nvPr>
            <p:ph type="sldNum" sz="quarter" idx="5"/>
          </p:nvPr>
        </p:nvSpPr>
        <p:spPr/>
        <p:txBody>
          <a:bodyPr/>
          <a:lstStyle/>
          <a:p>
            <a:fld id="{DA208E14-B4FA-430B-9DD2-14F0C72BF37B}" type="slidenum">
              <a:rPr lang="en-US"/>
              <a:t>21</a:t>
            </a:fld>
            <a:endParaRPr lang="en-US"/>
          </a:p>
        </p:txBody>
      </p:sp>
    </p:spTree>
    <p:extLst>
      <p:ext uri="{BB962C8B-B14F-4D97-AF65-F5344CB8AC3E}">
        <p14:creationId xmlns:p14="http://schemas.microsoft.com/office/powerpoint/2010/main" val="46016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deeply explains the concept of each level of the java file format class</a:t>
            </a:r>
          </a:p>
          <a:p>
            <a:endParaRPr lang="en-US" dirty="0">
              <a:cs typeface="Calibri"/>
            </a:endParaRPr>
          </a:p>
        </p:txBody>
      </p:sp>
      <p:sp>
        <p:nvSpPr>
          <p:cNvPr id="4" name="Slide Number Placeholder 3"/>
          <p:cNvSpPr>
            <a:spLocks noGrp="1"/>
          </p:cNvSpPr>
          <p:nvPr>
            <p:ph type="sldNum" sz="quarter" idx="5"/>
          </p:nvPr>
        </p:nvSpPr>
        <p:spPr/>
        <p:txBody>
          <a:bodyPr/>
          <a:lstStyle/>
          <a:p>
            <a:fld id="{DA208E14-B4FA-430B-9DD2-14F0C72BF37B}" type="slidenum">
              <a:rPr lang="en-US"/>
              <a:t>22</a:t>
            </a:fld>
            <a:endParaRPr lang="en-US"/>
          </a:p>
        </p:txBody>
      </p:sp>
    </p:spTree>
    <p:extLst>
      <p:ext uri="{BB962C8B-B14F-4D97-AF65-F5344CB8AC3E}">
        <p14:creationId xmlns:p14="http://schemas.microsoft.com/office/powerpoint/2010/main" val="1218075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Quick introduction of JVM</a:t>
            </a:r>
            <a:endParaRPr lang="en-US" dirty="0"/>
          </a:p>
        </p:txBody>
      </p:sp>
      <p:sp>
        <p:nvSpPr>
          <p:cNvPr id="4" name="Slide Number Placeholder 3"/>
          <p:cNvSpPr>
            <a:spLocks noGrp="1"/>
          </p:cNvSpPr>
          <p:nvPr>
            <p:ph type="sldNum" sz="quarter" idx="5"/>
          </p:nvPr>
        </p:nvSpPr>
        <p:spPr/>
        <p:txBody>
          <a:bodyPr/>
          <a:lstStyle/>
          <a:p>
            <a:fld id="{DA208E14-B4FA-430B-9DD2-14F0C72BF37B}" type="slidenum">
              <a:rPr lang="en-US"/>
              <a:t>3</a:t>
            </a:fld>
            <a:endParaRPr lang="en-US"/>
          </a:p>
        </p:txBody>
      </p:sp>
    </p:spTree>
    <p:extLst>
      <p:ext uri="{BB962C8B-B14F-4D97-AF65-F5344CB8AC3E}">
        <p14:creationId xmlns:p14="http://schemas.microsoft.com/office/powerpoint/2010/main" val="640273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deeply explains the concept of each level of the java file format class</a:t>
            </a:r>
          </a:p>
          <a:p>
            <a:endParaRPr lang="en-US" dirty="0">
              <a:cs typeface="Calibri"/>
            </a:endParaRPr>
          </a:p>
        </p:txBody>
      </p:sp>
      <p:sp>
        <p:nvSpPr>
          <p:cNvPr id="4" name="Slide Number Placeholder 3"/>
          <p:cNvSpPr>
            <a:spLocks noGrp="1"/>
          </p:cNvSpPr>
          <p:nvPr>
            <p:ph type="sldNum" sz="quarter" idx="5"/>
          </p:nvPr>
        </p:nvSpPr>
        <p:spPr/>
        <p:txBody>
          <a:bodyPr/>
          <a:lstStyle/>
          <a:p>
            <a:fld id="{DA208E14-B4FA-430B-9DD2-14F0C72BF37B}" type="slidenum">
              <a:rPr lang="en-US"/>
              <a:t>23</a:t>
            </a:fld>
            <a:endParaRPr lang="en-US"/>
          </a:p>
        </p:txBody>
      </p:sp>
    </p:spTree>
    <p:extLst>
      <p:ext uri="{BB962C8B-B14F-4D97-AF65-F5344CB8AC3E}">
        <p14:creationId xmlns:p14="http://schemas.microsoft.com/office/powerpoint/2010/main" val="1584705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deeply explains the concept of each level of the java file format class</a:t>
            </a:r>
          </a:p>
          <a:p>
            <a:endParaRPr lang="en-US" dirty="0">
              <a:cs typeface="Calibri"/>
            </a:endParaRPr>
          </a:p>
        </p:txBody>
      </p:sp>
      <p:sp>
        <p:nvSpPr>
          <p:cNvPr id="4" name="Slide Number Placeholder 3"/>
          <p:cNvSpPr>
            <a:spLocks noGrp="1"/>
          </p:cNvSpPr>
          <p:nvPr>
            <p:ph type="sldNum" sz="quarter" idx="5"/>
          </p:nvPr>
        </p:nvSpPr>
        <p:spPr/>
        <p:txBody>
          <a:bodyPr/>
          <a:lstStyle/>
          <a:p>
            <a:fld id="{DA208E14-B4FA-430B-9DD2-14F0C72BF37B}" type="slidenum">
              <a:rPr lang="en-US"/>
              <a:t>24</a:t>
            </a:fld>
            <a:endParaRPr lang="en-US"/>
          </a:p>
        </p:txBody>
      </p:sp>
    </p:spTree>
    <p:extLst>
      <p:ext uri="{BB962C8B-B14F-4D97-AF65-F5344CB8AC3E}">
        <p14:creationId xmlns:p14="http://schemas.microsoft.com/office/powerpoint/2010/main" val="1211189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deeply explains the concept of each level of the java file format class</a:t>
            </a:r>
          </a:p>
          <a:p>
            <a:endParaRPr lang="en-US" dirty="0">
              <a:cs typeface="Calibri"/>
            </a:endParaRPr>
          </a:p>
        </p:txBody>
      </p:sp>
      <p:sp>
        <p:nvSpPr>
          <p:cNvPr id="4" name="Slide Number Placeholder 3"/>
          <p:cNvSpPr>
            <a:spLocks noGrp="1"/>
          </p:cNvSpPr>
          <p:nvPr>
            <p:ph type="sldNum" sz="quarter" idx="5"/>
          </p:nvPr>
        </p:nvSpPr>
        <p:spPr/>
        <p:txBody>
          <a:bodyPr/>
          <a:lstStyle/>
          <a:p>
            <a:fld id="{DA208E14-B4FA-430B-9DD2-14F0C72BF37B}" type="slidenum">
              <a:rPr lang="en-US"/>
              <a:t>25</a:t>
            </a:fld>
            <a:endParaRPr lang="en-US"/>
          </a:p>
        </p:txBody>
      </p:sp>
    </p:spTree>
    <p:extLst>
      <p:ext uri="{BB962C8B-B14F-4D97-AF65-F5344CB8AC3E}">
        <p14:creationId xmlns:p14="http://schemas.microsoft.com/office/powerpoint/2010/main" val="4276339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deeply explains the concept of each level of the java file format class</a:t>
            </a:r>
          </a:p>
          <a:p>
            <a:endParaRPr lang="en-US" dirty="0">
              <a:cs typeface="Calibri"/>
            </a:endParaRPr>
          </a:p>
        </p:txBody>
      </p:sp>
      <p:sp>
        <p:nvSpPr>
          <p:cNvPr id="4" name="Slide Number Placeholder 3"/>
          <p:cNvSpPr>
            <a:spLocks noGrp="1"/>
          </p:cNvSpPr>
          <p:nvPr>
            <p:ph type="sldNum" sz="quarter" idx="5"/>
          </p:nvPr>
        </p:nvSpPr>
        <p:spPr/>
        <p:txBody>
          <a:bodyPr/>
          <a:lstStyle/>
          <a:p>
            <a:fld id="{DA208E14-B4FA-430B-9DD2-14F0C72BF37B}" type="slidenum">
              <a:rPr lang="en-US"/>
              <a:t>26</a:t>
            </a:fld>
            <a:endParaRPr lang="en-US"/>
          </a:p>
        </p:txBody>
      </p:sp>
    </p:spTree>
    <p:extLst>
      <p:ext uri="{BB962C8B-B14F-4D97-AF65-F5344CB8AC3E}">
        <p14:creationId xmlns:p14="http://schemas.microsoft.com/office/powerpoint/2010/main" val="417692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-does not require a programmer to allocate and deallocate memory</a:t>
            </a:r>
          </a:p>
          <a:p>
            <a:r>
              <a:rPr lang="en-US">
                <a:ea typeface="Calibri"/>
                <a:cs typeface="Calibri"/>
              </a:rPr>
              <a:t>-memory allocation is handled automatically (garbage collector)</a:t>
            </a:r>
          </a:p>
        </p:txBody>
      </p:sp>
      <p:sp>
        <p:nvSpPr>
          <p:cNvPr id="4" name="Slide Number Placeholder 3"/>
          <p:cNvSpPr>
            <a:spLocks noGrp="1"/>
          </p:cNvSpPr>
          <p:nvPr>
            <p:ph type="sldNum" sz="quarter" idx="5"/>
          </p:nvPr>
        </p:nvSpPr>
        <p:spPr/>
        <p:txBody>
          <a:bodyPr/>
          <a:lstStyle/>
          <a:p>
            <a:fld id="{DA208E14-B4FA-430B-9DD2-14F0C72BF37B}" type="slidenum">
              <a:rPr lang="en-US"/>
              <a:t>27</a:t>
            </a:fld>
            <a:endParaRPr lang="en-US"/>
          </a:p>
        </p:txBody>
      </p:sp>
    </p:spTree>
    <p:extLst>
      <p:ext uri="{BB962C8B-B14F-4D97-AF65-F5344CB8AC3E}">
        <p14:creationId xmlns:p14="http://schemas.microsoft.com/office/powerpoint/2010/main" val="815706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-JVM creates various run time data areas in heap</a:t>
            </a:r>
          </a:p>
          <a:p>
            <a:r>
              <a:rPr lang="en-US">
                <a:ea typeface="Calibri"/>
                <a:cs typeface="Calibri"/>
              </a:rPr>
              <a:t>-memory areas are destroyed when JVM exits and data areas are destroyed when the thread exits</a:t>
            </a:r>
          </a:p>
        </p:txBody>
      </p:sp>
      <p:sp>
        <p:nvSpPr>
          <p:cNvPr id="4" name="Slide Number Placeholder 3"/>
          <p:cNvSpPr>
            <a:spLocks noGrp="1"/>
          </p:cNvSpPr>
          <p:nvPr>
            <p:ph type="sldNum" sz="quarter" idx="5"/>
          </p:nvPr>
        </p:nvSpPr>
        <p:spPr/>
        <p:txBody>
          <a:bodyPr/>
          <a:lstStyle/>
          <a:p>
            <a:fld id="{DA208E14-B4FA-430B-9DD2-14F0C72BF37B}" type="slidenum">
              <a:rPr lang="en-US"/>
              <a:t>28</a:t>
            </a:fld>
            <a:endParaRPr lang="en-US"/>
          </a:p>
        </p:txBody>
      </p:sp>
    </p:spTree>
    <p:extLst>
      <p:ext uri="{BB962C8B-B14F-4D97-AF65-F5344CB8AC3E}">
        <p14:creationId xmlns:p14="http://schemas.microsoft.com/office/powerpoint/2010/main" val="1167809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-JVM starts (creation of this area), JVM exits (destruction)</a:t>
            </a:r>
          </a:p>
          <a:p>
            <a:r>
              <a:rPr lang="en-US">
                <a:ea typeface="Calibri"/>
                <a:cs typeface="Calibri"/>
              </a:rPr>
              <a:t>-considered part of the heap memory</a:t>
            </a:r>
          </a:p>
          <a:p>
            <a:r>
              <a:rPr lang="en-US">
                <a:ea typeface="Calibri"/>
                <a:cs typeface="Calibri"/>
              </a:rPr>
              <a:t>-capable of size fluctuation.</a:t>
            </a:r>
          </a:p>
        </p:txBody>
      </p:sp>
      <p:sp>
        <p:nvSpPr>
          <p:cNvPr id="4" name="Slide Number Placeholder 3"/>
          <p:cNvSpPr>
            <a:spLocks noGrp="1"/>
          </p:cNvSpPr>
          <p:nvPr>
            <p:ph type="sldNum" sz="quarter" idx="5"/>
          </p:nvPr>
        </p:nvSpPr>
        <p:spPr/>
        <p:txBody>
          <a:bodyPr/>
          <a:lstStyle/>
          <a:p>
            <a:fld id="{DA208E14-B4FA-430B-9DD2-14F0C72BF37B}" type="slidenum">
              <a:rPr lang="en-US"/>
              <a:t>29</a:t>
            </a:fld>
            <a:endParaRPr lang="en-US"/>
          </a:p>
        </p:txBody>
      </p:sp>
    </p:spTree>
    <p:extLst>
      <p:ext uri="{BB962C8B-B14F-4D97-AF65-F5344CB8AC3E}">
        <p14:creationId xmlns:p14="http://schemas.microsoft.com/office/powerpoint/2010/main" val="2682064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-where actual objects are stored. When the 'new' keyword is used, the JVM creates an instance of the object in a heap</a:t>
            </a:r>
          </a:p>
          <a:p>
            <a:r>
              <a:rPr lang="en-US">
                <a:ea typeface="Calibri"/>
                <a:cs typeface="Calibri"/>
              </a:rPr>
              <a:t>-Generally seen divided into three parts</a:t>
            </a:r>
          </a:p>
          <a:p>
            <a:r>
              <a:rPr lang="en-US">
                <a:ea typeface="Calibri"/>
                <a:cs typeface="Calibri"/>
              </a:rPr>
              <a:t>-Young generation is where all the new objects are assigned</a:t>
            </a:r>
          </a:p>
          <a:p>
            <a:r>
              <a:rPr lang="en-US">
                <a:ea typeface="Calibri"/>
                <a:cs typeface="Calibri"/>
              </a:rPr>
              <a:t>-Old generation is where long-lasting items are kept</a:t>
            </a:r>
          </a:p>
          <a:p>
            <a:r>
              <a:rPr lang="en-US">
                <a:ea typeface="Calibri"/>
                <a:cs typeface="Calibri"/>
              </a:rPr>
              <a:t>-Permanent generation contains native and static methods. Not technically considered part of the heap, but important nonetheless. </a:t>
            </a:r>
          </a:p>
        </p:txBody>
      </p:sp>
      <p:sp>
        <p:nvSpPr>
          <p:cNvPr id="4" name="Slide Number Placeholder 3"/>
          <p:cNvSpPr>
            <a:spLocks noGrp="1"/>
          </p:cNvSpPr>
          <p:nvPr>
            <p:ph type="sldNum" sz="quarter" idx="5"/>
          </p:nvPr>
        </p:nvSpPr>
        <p:spPr/>
        <p:txBody>
          <a:bodyPr/>
          <a:lstStyle/>
          <a:p>
            <a:fld id="{DA208E14-B4FA-430B-9DD2-14F0C72BF37B}" type="slidenum">
              <a:rPr lang="en-US"/>
              <a:t>30</a:t>
            </a:fld>
            <a:endParaRPr lang="en-US"/>
          </a:p>
        </p:txBody>
      </p:sp>
    </p:spTree>
    <p:extLst>
      <p:ext uri="{BB962C8B-B14F-4D97-AF65-F5344CB8AC3E}">
        <p14:creationId xmlns:p14="http://schemas.microsoft.com/office/powerpoint/2010/main" val="721845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stack memory is allocated per thread and based on the last in, first out principle.</a:t>
            </a:r>
          </a:p>
          <a:p>
            <a:r>
              <a:rPr lang="en-US">
                <a:ea typeface="Calibri"/>
                <a:cs typeface="Calibri"/>
              </a:rPr>
              <a:t>-Data and partial results are stored here, and values are held directly.</a:t>
            </a:r>
          </a:p>
          <a:p>
            <a:r>
              <a:rPr lang="en-US">
                <a:ea typeface="Calibri"/>
                <a:cs typeface="Calibri"/>
              </a:rPr>
              <a:t>-The stack frame represents the state of the thread for the current method. When a method is invoked, a new frame is created. When a method completes, the frame is destroyed. Only when frame is active at any point.</a:t>
            </a:r>
          </a:p>
        </p:txBody>
      </p:sp>
      <p:sp>
        <p:nvSpPr>
          <p:cNvPr id="4" name="Slide Number Placeholder 3"/>
          <p:cNvSpPr>
            <a:spLocks noGrp="1"/>
          </p:cNvSpPr>
          <p:nvPr>
            <p:ph type="sldNum" sz="quarter" idx="5"/>
          </p:nvPr>
        </p:nvSpPr>
        <p:spPr/>
        <p:txBody>
          <a:bodyPr/>
          <a:lstStyle/>
          <a:p>
            <a:fld id="{DA208E14-B4FA-430B-9DD2-14F0C72BF37B}" type="slidenum">
              <a:rPr lang="en-US"/>
              <a:t>31</a:t>
            </a:fld>
            <a:endParaRPr lang="en-US"/>
          </a:p>
        </p:txBody>
      </p:sp>
    </p:spTree>
    <p:extLst>
      <p:ext uri="{BB962C8B-B14F-4D97-AF65-F5344CB8AC3E}">
        <p14:creationId xmlns:p14="http://schemas.microsoft.com/office/powerpoint/2010/main" val="736930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-few registers are needed since the instructions operate primarily on the stack</a:t>
            </a:r>
          </a:p>
        </p:txBody>
      </p:sp>
      <p:sp>
        <p:nvSpPr>
          <p:cNvPr id="4" name="Slide Number Placeholder 3"/>
          <p:cNvSpPr>
            <a:spLocks noGrp="1"/>
          </p:cNvSpPr>
          <p:nvPr>
            <p:ph type="sldNum" sz="quarter" idx="5"/>
          </p:nvPr>
        </p:nvSpPr>
        <p:spPr/>
        <p:txBody>
          <a:bodyPr/>
          <a:lstStyle/>
          <a:p>
            <a:fld id="{DA208E14-B4FA-430B-9DD2-14F0C72BF37B}" type="slidenum">
              <a:rPr lang="en-US"/>
              <a:t>32</a:t>
            </a:fld>
            <a:endParaRPr lang="en-US"/>
          </a:p>
        </p:txBody>
      </p:sp>
    </p:spTree>
    <p:extLst>
      <p:ext uri="{BB962C8B-B14F-4D97-AF65-F5344CB8AC3E}">
        <p14:creationId xmlns:p14="http://schemas.microsoft.com/office/powerpoint/2010/main" val="2012498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Introduction of the Java foundation, where the growth/roots of Java </a:t>
            </a:r>
            <a:r>
              <a:rPr lang="en-US" dirty="0" err="1">
                <a:cs typeface="Calibri"/>
              </a:rPr>
              <a:t>beganed</a:t>
            </a:r>
          </a:p>
        </p:txBody>
      </p:sp>
      <p:sp>
        <p:nvSpPr>
          <p:cNvPr id="4" name="Slide Number Placeholder 3"/>
          <p:cNvSpPr>
            <a:spLocks noGrp="1"/>
          </p:cNvSpPr>
          <p:nvPr>
            <p:ph type="sldNum" sz="quarter" idx="5"/>
          </p:nvPr>
        </p:nvSpPr>
        <p:spPr/>
        <p:txBody>
          <a:bodyPr/>
          <a:lstStyle/>
          <a:p>
            <a:fld id="{DA208E14-B4FA-430B-9DD2-14F0C72BF37B}" type="slidenum">
              <a:rPr lang="en-US"/>
              <a:t>5</a:t>
            </a:fld>
            <a:endParaRPr lang="en-US"/>
          </a:p>
        </p:txBody>
      </p:sp>
    </p:spTree>
    <p:extLst>
      <p:ext uri="{BB962C8B-B14F-4D97-AF65-F5344CB8AC3E}">
        <p14:creationId xmlns:p14="http://schemas.microsoft.com/office/powerpoint/2010/main" val="4053927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-supports methods written in a language other than java</a:t>
            </a:r>
          </a:p>
        </p:txBody>
      </p:sp>
      <p:sp>
        <p:nvSpPr>
          <p:cNvPr id="4" name="Slide Number Placeholder 3"/>
          <p:cNvSpPr>
            <a:spLocks noGrp="1"/>
          </p:cNvSpPr>
          <p:nvPr>
            <p:ph type="sldNum" sz="quarter" idx="5"/>
          </p:nvPr>
        </p:nvSpPr>
        <p:spPr/>
        <p:txBody>
          <a:bodyPr/>
          <a:lstStyle/>
          <a:p>
            <a:fld id="{DA208E14-B4FA-430B-9DD2-14F0C72BF37B}" type="slidenum">
              <a:rPr lang="en-US"/>
              <a:t>33</a:t>
            </a:fld>
            <a:endParaRPr lang="en-US"/>
          </a:p>
        </p:txBody>
      </p:sp>
    </p:spTree>
    <p:extLst>
      <p:ext uri="{BB962C8B-B14F-4D97-AF65-F5344CB8AC3E}">
        <p14:creationId xmlns:p14="http://schemas.microsoft.com/office/powerpoint/2010/main" val="1222804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-guarantees that the memory will be released when not needed, and that unused space will be cleaned up and freed up.</a:t>
            </a:r>
          </a:p>
          <a:p>
            <a:r>
              <a:rPr lang="en-US">
                <a:ea typeface="Calibri"/>
                <a:cs typeface="Calibri"/>
              </a:rPr>
              <a:t>-In C/C++, programmers are responsible for destroying objects</a:t>
            </a:r>
          </a:p>
          <a:p>
            <a:r>
              <a:rPr lang="en-US">
                <a:ea typeface="Calibri"/>
                <a:cs typeface="Calibri"/>
              </a:rPr>
              <a:t>-Expensive process in that all other process or threads are paused. </a:t>
            </a:r>
          </a:p>
          <a:p>
            <a:r>
              <a:rPr lang="en-US">
                <a:ea typeface="Calibri"/>
                <a:cs typeface="Calibri"/>
              </a:rPr>
              <a:t>-Generational garbage collection, young generation is garbage collected more frequently than the old</a:t>
            </a:r>
          </a:p>
        </p:txBody>
      </p:sp>
      <p:sp>
        <p:nvSpPr>
          <p:cNvPr id="4" name="Slide Number Placeholder 3"/>
          <p:cNvSpPr>
            <a:spLocks noGrp="1"/>
          </p:cNvSpPr>
          <p:nvPr>
            <p:ph type="sldNum" sz="quarter" idx="5"/>
          </p:nvPr>
        </p:nvSpPr>
        <p:spPr/>
        <p:txBody>
          <a:bodyPr/>
          <a:lstStyle/>
          <a:p>
            <a:fld id="{DA208E14-B4FA-430B-9DD2-14F0C72BF37B}" type="slidenum">
              <a:rPr lang="en-US"/>
              <a:t>34</a:t>
            </a:fld>
            <a:endParaRPr lang="en-US"/>
          </a:p>
        </p:txBody>
      </p:sp>
    </p:spTree>
    <p:extLst>
      <p:ext uri="{BB962C8B-B14F-4D97-AF65-F5344CB8AC3E}">
        <p14:creationId xmlns:p14="http://schemas.microsoft.com/office/powerpoint/2010/main" val="3624357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Generally four ways to be eligible for garbage collection</a:t>
            </a:r>
          </a:p>
          <a:p>
            <a:r>
              <a:rPr lang="en-US">
                <a:ea typeface="Calibri"/>
                <a:cs typeface="Calibri"/>
              </a:rPr>
              <a:t>Island of isolation - </a:t>
            </a:r>
            <a:r>
              <a:rPr lang="en-US"/>
              <a:t>which is a group of objects that reference each other but are not referenced by any active object in the application. This could even mean a single unreferenced object</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A208E14-B4FA-430B-9DD2-14F0C72BF37B}" type="slidenum">
              <a:rPr lang="en-US"/>
              <a:t>35</a:t>
            </a:fld>
            <a:endParaRPr lang="en-US"/>
          </a:p>
        </p:txBody>
      </p:sp>
    </p:spTree>
    <p:extLst>
      <p:ext uri="{BB962C8B-B14F-4D97-AF65-F5344CB8AC3E}">
        <p14:creationId xmlns:p14="http://schemas.microsoft.com/office/powerpoint/2010/main" val="690495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Serial – simplest, relies on a single thread</a:t>
            </a:r>
          </a:p>
          <a:p>
            <a:r>
              <a:rPr lang="en-US">
                <a:ea typeface="Calibri"/>
                <a:cs typeface="Calibri"/>
              </a:rPr>
              <a:t>Parallel – default, uses several threads to manage memory</a:t>
            </a:r>
          </a:p>
          <a:p>
            <a:r>
              <a:rPr lang="en-US">
                <a:ea typeface="Calibri"/>
                <a:cs typeface="Calibri"/>
              </a:rPr>
              <a:t>Concurrent Mark Sweep – analyzes the heap memory to find instances for removal, shorter pauses</a:t>
            </a:r>
          </a:p>
          <a:p>
            <a:r>
              <a:rPr lang="en-US">
                <a:ea typeface="Calibri"/>
                <a:cs typeface="Calibri"/>
              </a:rPr>
              <a:t>G1 – for programs that use multi-core processor computers with lots of memory. Parallel GC is performed on sections, while G1 works simultaneously</a:t>
            </a:r>
          </a:p>
          <a:p>
            <a:r>
              <a:rPr lang="en-US">
                <a:ea typeface="Calibri"/>
                <a:cs typeface="Calibri"/>
              </a:rPr>
              <a:t>Z – used for applications that employ a very large heap, executes all the expensive work at the same time. Taking no more than 10ms.</a:t>
            </a:r>
          </a:p>
        </p:txBody>
      </p:sp>
      <p:sp>
        <p:nvSpPr>
          <p:cNvPr id="4" name="Slide Number Placeholder 3"/>
          <p:cNvSpPr>
            <a:spLocks noGrp="1"/>
          </p:cNvSpPr>
          <p:nvPr>
            <p:ph type="sldNum" sz="quarter" idx="5"/>
          </p:nvPr>
        </p:nvSpPr>
        <p:spPr/>
        <p:txBody>
          <a:bodyPr/>
          <a:lstStyle/>
          <a:p>
            <a:fld id="{DA208E14-B4FA-430B-9DD2-14F0C72BF37B}" type="slidenum">
              <a:rPr lang="en-US"/>
              <a:t>36</a:t>
            </a:fld>
            <a:endParaRPr lang="en-US"/>
          </a:p>
        </p:txBody>
      </p:sp>
    </p:spTree>
    <p:extLst>
      <p:ext uri="{BB962C8B-B14F-4D97-AF65-F5344CB8AC3E}">
        <p14:creationId xmlns:p14="http://schemas.microsoft.com/office/powerpoint/2010/main" val="218990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Execution engine – the virtual machine</a:t>
            </a:r>
          </a:p>
          <a:p>
            <a:r>
              <a:rPr lang="en-US">
                <a:ea typeface="Calibri"/>
                <a:cs typeface="Calibri"/>
              </a:rPr>
              <a:t>Compiler – converts Java source code into bytecode</a:t>
            </a:r>
          </a:p>
        </p:txBody>
      </p:sp>
      <p:sp>
        <p:nvSpPr>
          <p:cNvPr id="4" name="Slide Number Placeholder 3"/>
          <p:cNvSpPr>
            <a:spLocks noGrp="1"/>
          </p:cNvSpPr>
          <p:nvPr>
            <p:ph type="sldNum" sz="quarter" idx="5"/>
          </p:nvPr>
        </p:nvSpPr>
        <p:spPr/>
        <p:txBody>
          <a:bodyPr/>
          <a:lstStyle/>
          <a:p>
            <a:fld id="{DA208E14-B4FA-430B-9DD2-14F0C72BF37B}" type="slidenum">
              <a:rPr lang="en-US"/>
              <a:t>38</a:t>
            </a:fld>
            <a:endParaRPr lang="en-US"/>
          </a:p>
        </p:txBody>
      </p:sp>
    </p:spTree>
    <p:extLst>
      <p:ext uri="{BB962C8B-B14F-4D97-AF65-F5344CB8AC3E}">
        <p14:creationId xmlns:p14="http://schemas.microsoft.com/office/powerpoint/2010/main" val="1663440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-there are different types of platforms since a programmer may require different types of applications, for different types of devices.</a:t>
            </a:r>
          </a:p>
        </p:txBody>
      </p:sp>
      <p:sp>
        <p:nvSpPr>
          <p:cNvPr id="4" name="Slide Number Placeholder 3"/>
          <p:cNvSpPr>
            <a:spLocks noGrp="1"/>
          </p:cNvSpPr>
          <p:nvPr>
            <p:ph type="sldNum" sz="quarter" idx="5"/>
          </p:nvPr>
        </p:nvSpPr>
        <p:spPr/>
        <p:txBody>
          <a:bodyPr/>
          <a:lstStyle/>
          <a:p>
            <a:fld id="{DA208E14-B4FA-430B-9DD2-14F0C72BF37B}" type="slidenum">
              <a:rPr lang="en-US"/>
              <a:t>39</a:t>
            </a:fld>
            <a:endParaRPr lang="en-US"/>
          </a:p>
        </p:txBody>
      </p:sp>
    </p:spTree>
    <p:extLst>
      <p:ext uri="{BB962C8B-B14F-4D97-AF65-F5344CB8AC3E}">
        <p14:creationId xmlns:p14="http://schemas.microsoft.com/office/powerpoint/2010/main" val="18859033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Non-exhaustive list</a:t>
            </a:r>
          </a:p>
          <a:p>
            <a:r>
              <a:rPr lang="en-US">
                <a:ea typeface="Calibri"/>
                <a:cs typeface="Calibri"/>
              </a:rPr>
              <a:t>Distributers are in parentheses</a:t>
            </a:r>
          </a:p>
        </p:txBody>
      </p:sp>
      <p:sp>
        <p:nvSpPr>
          <p:cNvPr id="4" name="Slide Number Placeholder 3"/>
          <p:cNvSpPr>
            <a:spLocks noGrp="1"/>
          </p:cNvSpPr>
          <p:nvPr>
            <p:ph type="sldNum" sz="quarter" idx="5"/>
          </p:nvPr>
        </p:nvSpPr>
        <p:spPr/>
        <p:txBody>
          <a:bodyPr/>
          <a:lstStyle/>
          <a:p>
            <a:fld id="{DA208E14-B4FA-430B-9DD2-14F0C72BF37B}" type="slidenum">
              <a:rPr lang="en-US"/>
              <a:t>40</a:t>
            </a:fld>
            <a:endParaRPr lang="en-US"/>
          </a:p>
        </p:txBody>
      </p:sp>
    </p:spTree>
    <p:extLst>
      <p:ext uri="{BB962C8B-B14F-4D97-AF65-F5344CB8AC3E}">
        <p14:creationId xmlns:p14="http://schemas.microsoft.com/office/powerpoint/2010/main" val="29172877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will mention what other languages compile to Java bytecode.</a:t>
            </a:r>
          </a:p>
        </p:txBody>
      </p:sp>
      <p:sp>
        <p:nvSpPr>
          <p:cNvPr id="4" name="Slide Number Placeholder 3"/>
          <p:cNvSpPr>
            <a:spLocks noGrp="1"/>
          </p:cNvSpPr>
          <p:nvPr>
            <p:ph type="sldNum" sz="quarter" idx="5"/>
          </p:nvPr>
        </p:nvSpPr>
        <p:spPr/>
        <p:txBody>
          <a:bodyPr/>
          <a:lstStyle/>
          <a:p>
            <a:fld id="{8D7D7FF7-CA98-DA47-964A-6DA8D1EA6B1E}" type="slidenum">
              <a:rPr lang="en-US" smtClean="0"/>
              <a:t>41</a:t>
            </a:fld>
            <a:endParaRPr lang="en-US"/>
          </a:p>
        </p:txBody>
      </p:sp>
    </p:spTree>
    <p:extLst>
      <p:ext uri="{BB962C8B-B14F-4D97-AF65-F5344CB8AC3E}">
        <p14:creationId xmlns:p14="http://schemas.microsoft.com/office/powerpoint/2010/main" val="2623702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cs typeface="Calibri"/>
              </a:rPr>
              <a:t>There are plenty of other languages besides java that compile to Java bytecode utilizing the JVM. Listed are the top 13 JVM languages besides java:</a:t>
            </a:r>
            <a:endParaRPr lang="en-US">
              <a:solidFill>
                <a:schemeClr val="tx1">
                  <a:lumMod val="65000"/>
                  <a:lumOff val="35000"/>
                </a:schemeClr>
              </a:solidFill>
              <a:cs typeface="Calibri"/>
            </a:endParaRPr>
          </a:p>
          <a:p>
            <a:pPr>
              <a:defRPr/>
            </a:pPr>
            <a:r>
              <a:rPr lang="en-US"/>
              <a:t>They are :Kotlin</a:t>
            </a:r>
            <a:r>
              <a:rPr lang="en-US" b="0">
                <a:effectLst/>
              </a:rPr>
              <a:t>, Scala, Groovy, Clojure, Fantom, Ceylon, </a:t>
            </a:r>
            <a:r>
              <a:rPr lang="en-US" b="0" err="1">
                <a:effectLst/>
              </a:rPr>
              <a:t>Jython</a:t>
            </a:r>
            <a:r>
              <a:rPr lang="en-US" b="0">
                <a:effectLst/>
              </a:rPr>
              <a:t>, </a:t>
            </a:r>
            <a:r>
              <a:rPr lang="en-US" b="0" err="1">
                <a:effectLst/>
              </a:rPr>
              <a:t>Jruby</a:t>
            </a:r>
            <a:r>
              <a:rPr lang="en-US" b="0">
                <a:effectLst/>
              </a:rPr>
              <a:t>, Frege, Xtend, Golo, </a:t>
            </a:r>
            <a:r>
              <a:rPr lang="en-US" b="0" err="1">
                <a:effectLst/>
              </a:rPr>
              <a:t>Concurnaas</a:t>
            </a:r>
            <a:r>
              <a:rPr lang="en-US" b="0">
                <a:effectLst/>
              </a:rPr>
              <a:t>, and Yeti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effectLst/>
              </a:rPr>
              <a:t>I will deep a little deeper into the top three highlighted languages.</a:t>
            </a: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8D7D7FF7-CA98-DA47-964A-6DA8D1EA6B1E}" type="slidenum">
              <a:rPr lang="en-US" smtClean="0"/>
              <a:t>42</a:t>
            </a:fld>
            <a:endParaRPr lang="en-US"/>
          </a:p>
        </p:txBody>
      </p:sp>
    </p:spTree>
    <p:extLst>
      <p:ext uri="{BB962C8B-B14F-4D97-AF65-F5344CB8AC3E}">
        <p14:creationId xmlns:p14="http://schemas.microsoft.com/office/powerpoint/2010/main" val="988585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rPr>
              <a:t>In 2017, Google made Kotlin the official language of Android. Kotlin is a popular language focused on simplifying web and mobile app development. It has a special focus on Android app development. Compared to Java, Kotlin provides more speed, faster performance, and has a simplified coding style. In app development, Kotlin reduces the number of lines of code by approximately 40% compared to Java. Kotlin provides support for different platforms including iOS, Windows, macOS, Linux, Java Script, and JVM.</a:t>
            </a:r>
          </a:p>
          <a:p>
            <a:pPr algn="l"/>
            <a:endParaRPr lang="en-US" b="0" i="0">
              <a:solidFill>
                <a:srgbClr val="000000"/>
              </a:solidFill>
              <a:effectLst/>
            </a:endParaRPr>
          </a:p>
          <a:p>
            <a:pPr algn="l"/>
            <a:r>
              <a:rPr lang="en-US" b="0" i="0">
                <a:solidFill>
                  <a:srgbClr val="000000"/>
                </a:solidFill>
                <a:effectLst/>
              </a:rPr>
              <a:t>One of the main reasons more developers are choosing to work with the Kotlin language is it’s easy to create and manage large applications.</a:t>
            </a:r>
          </a:p>
          <a:p>
            <a:pPr algn="l"/>
            <a:endParaRPr lang="en-US" b="0" i="0">
              <a:solidFill>
                <a:srgbClr val="000000"/>
              </a:solidFill>
              <a:effectLst/>
            </a:endParaRPr>
          </a:p>
          <a:p>
            <a:r>
              <a:rPr lang="en-US"/>
              <a:t>It’s main features are:</a:t>
            </a:r>
          </a:p>
          <a:p>
            <a:r>
              <a:rPr lang="en-US"/>
              <a:t>Compatible with Java, Android, and web libraries</a:t>
            </a:r>
          </a:p>
          <a:p>
            <a:r>
              <a:rPr lang="en-US"/>
              <a:t>Easy to maintain and read code</a:t>
            </a:r>
          </a:p>
          <a:p>
            <a:r>
              <a:rPr lang="en-US"/>
              <a:t>Simple syntax</a:t>
            </a:r>
            <a:endParaRPr lang="en-US">
              <a:cs typeface="Calibri"/>
            </a:endParaRPr>
          </a:p>
          <a:p>
            <a:r>
              <a:rPr lang="en-US"/>
              <a:t>And finally it’s strong community support</a:t>
            </a:r>
          </a:p>
          <a:p>
            <a:endParaRPr lang="en-US"/>
          </a:p>
          <a:p>
            <a:pPr marL="0" indent="0">
              <a:buNone/>
            </a:pPr>
            <a:r>
              <a:rPr lang="en-US"/>
              <a:t>Below are some popular companies that use Kotlin:</a:t>
            </a:r>
          </a:p>
          <a:p>
            <a:pPr marL="0" indent="0">
              <a:buNone/>
            </a:pPr>
            <a:r>
              <a:rPr lang="en-US" b="0">
                <a:effectLst/>
              </a:rPr>
              <a:t>-Google</a:t>
            </a:r>
            <a:endParaRPr lang="en-US" b="0">
              <a:effectLst/>
              <a:cs typeface="Calibri"/>
            </a:endParaRPr>
          </a:p>
          <a:p>
            <a:pPr marL="0" indent="0">
              <a:buNone/>
            </a:pPr>
            <a:r>
              <a:rPr lang="en-US" b="0">
                <a:effectLst/>
              </a:rPr>
              <a:t>-Pinterest</a:t>
            </a:r>
            <a:endParaRPr lang="en-US" b="0">
              <a:effectLst/>
              <a:cs typeface="Calibri"/>
            </a:endParaRPr>
          </a:p>
          <a:p>
            <a:pPr marL="0" indent="0">
              <a:buNone/>
            </a:pPr>
            <a:r>
              <a:rPr lang="en-US" b="0">
                <a:effectLst/>
              </a:rPr>
              <a:t>-Square</a:t>
            </a:r>
            <a:endParaRPr lang="en-US" b="0">
              <a:effectLst/>
              <a:cs typeface="Calibri"/>
            </a:endParaRPr>
          </a:p>
          <a:p>
            <a:pPr marL="0" indent="0">
              <a:buNone/>
            </a:pPr>
            <a:r>
              <a:rPr lang="en-US" b="0">
                <a:effectLst/>
              </a:rPr>
              <a:t>-Tinder</a:t>
            </a:r>
            <a:endParaRPr lang="en-US" b="0">
              <a:effectLst/>
              <a:cs typeface="Calibri"/>
            </a:endParaRPr>
          </a:p>
          <a:p>
            <a:pPr marL="0" indent="0">
              <a:buNone/>
            </a:pPr>
            <a:r>
              <a:rPr lang="en-US" b="0">
                <a:effectLst/>
              </a:rPr>
              <a:t>-Netflix</a:t>
            </a:r>
          </a:p>
          <a:p>
            <a:pPr marL="0" indent="0">
              <a:buNone/>
            </a:pPr>
            <a:r>
              <a:rPr lang="en-US" b="0">
                <a:effectLst/>
              </a:rPr>
              <a:t>-Airbnb</a:t>
            </a:r>
            <a:endParaRPr lang="en-US" b="0"/>
          </a:p>
          <a:p>
            <a:endParaRPr lang="en-US">
              <a:latin typeface="noto sans"/>
              <a:ea typeface="noto sans"/>
              <a:cs typeface="noto sans"/>
            </a:endParaRPr>
          </a:p>
        </p:txBody>
      </p:sp>
      <p:sp>
        <p:nvSpPr>
          <p:cNvPr id="4" name="Slide Number Placeholder 3"/>
          <p:cNvSpPr>
            <a:spLocks noGrp="1"/>
          </p:cNvSpPr>
          <p:nvPr>
            <p:ph type="sldNum" sz="quarter" idx="5"/>
          </p:nvPr>
        </p:nvSpPr>
        <p:spPr/>
        <p:txBody>
          <a:bodyPr/>
          <a:lstStyle/>
          <a:p>
            <a:fld id="{8D7D7FF7-CA98-DA47-964A-6DA8D1EA6B1E}" type="slidenum">
              <a:rPr lang="en-US" smtClean="0"/>
              <a:t>43</a:t>
            </a:fld>
            <a:endParaRPr lang="en-US"/>
          </a:p>
        </p:txBody>
      </p:sp>
    </p:spTree>
    <p:extLst>
      <p:ext uri="{BB962C8B-B14F-4D97-AF65-F5344CB8AC3E}">
        <p14:creationId xmlns:p14="http://schemas.microsoft.com/office/powerpoint/2010/main" val="735167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Learn about the "Founding father" of Java, James Gosling</a:t>
            </a:r>
          </a:p>
        </p:txBody>
      </p:sp>
      <p:sp>
        <p:nvSpPr>
          <p:cNvPr id="4" name="Slide Number Placeholder 3"/>
          <p:cNvSpPr>
            <a:spLocks noGrp="1"/>
          </p:cNvSpPr>
          <p:nvPr>
            <p:ph type="sldNum" sz="quarter" idx="5"/>
          </p:nvPr>
        </p:nvSpPr>
        <p:spPr/>
        <p:txBody>
          <a:bodyPr/>
          <a:lstStyle/>
          <a:p>
            <a:fld id="{DA208E14-B4FA-430B-9DD2-14F0C72BF37B}" type="slidenum">
              <a:rPr lang="en-US"/>
              <a:t>6</a:t>
            </a:fld>
            <a:endParaRPr lang="en-US"/>
          </a:p>
        </p:txBody>
      </p:sp>
    </p:spTree>
    <p:extLst>
      <p:ext uri="{BB962C8B-B14F-4D97-AF65-F5344CB8AC3E}">
        <p14:creationId xmlns:p14="http://schemas.microsoft.com/office/powerpoint/2010/main" val="40602247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0" i="0">
                <a:solidFill>
                  <a:srgbClr val="51565E"/>
                </a:solidFill>
                <a:effectLst/>
              </a:rPr>
              <a:t>Scala is a general-purpose programming language that supports functional as well as object-oriented programming. It is a high-level language that offers static types to help decrease errors when creating complicated applications. It is highly compatible with the Java ecosystem. It is mainly utilized for data processing, web development,</a:t>
            </a:r>
            <a:r>
              <a:rPr lang="en-US">
                <a:solidFill>
                  <a:srgbClr val="51565E"/>
                </a:solidFill>
              </a:rPr>
              <a:t> </a:t>
            </a:r>
            <a:r>
              <a:rPr lang="en-US" b="0" i="0">
                <a:solidFill>
                  <a:srgbClr val="51565E"/>
                </a:solidFill>
                <a:effectLst/>
              </a:rPr>
              <a:t>distributed computing and data engineering. It heavily utilizes library support.</a:t>
            </a:r>
            <a:r>
              <a:rPr lang="en-US">
                <a:solidFill>
                  <a:srgbClr val="51565E"/>
                </a:solidFill>
              </a:rPr>
              <a:t> </a:t>
            </a:r>
            <a:r>
              <a:rPr lang="en-US" b="0" i="0">
                <a:solidFill>
                  <a:srgbClr val="51565E"/>
                </a:solidFill>
                <a:effectLst/>
              </a:rPr>
              <a:t>Programs written in Scala require less code than similar programs written in Java. Scala is both an object-oriented language and a functional language which makes it a good choice for web development.</a:t>
            </a:r>
            <a:endParaRPr lang="en-US" b="0" i="0">
              <a:solidFill>
                <a:srgbClr val="51565E"/>
              </a:solidFill>
              <a:effectLst/>
              <a:cs typeface="Calibri"/>
            </a:endParaRPr>
          </a:p>
          <a:p>
            <a:pPr algn="l"/>
            <a:endParaRPr lang="en-US" b="0" i="0">
              <a:solidFill>
                <a:srgbClr val="51565E"/>
              </a:solidFill>
              <a:effectLst/>
            </a:endParaRPr>
          </a:p>
          <a:p>
            <a:pPr algn="l"/>
            <a:r>
              <a:rPr lang="en-US" b="0" i="0">
                <a:solidFill>
                  <a:srgbClr val="51565E"/>
                </a:solidFill>
                <a:effectLst/>
              </a:rPr>
              <a:t>It’s main features are:</a:t>
            </a:r>
            <a:endParaRPr lang="en-US" b="0" i="0">
              <a:solidFill>
                <a:srgbClr val="51565E"/>
              </a:solidFill>
              <a:effectLst/>
              <a:cs typeface="Calibri" panose="020F0502020204030204"/>
            </a:endParaRPr>
          </a:p>
          <a:p>
            <a:pPr>
              <a:defRPr/>
            </a:pPr>
            <a:r>
              <a:rPr lang="en-US" b="0" i="0">
                <a:solidFill>
                  <a:srgbClr val="51565E"/>
                </a:solidFill>
                <a:effectLst/>
              </a:rPr>
              <a:t>-</a:t>
            </a:r>
            <a:r>
              <a:rPr lang="en-US">
                <a:solidFill>
                  <a:srgbClr val="51565E"/>
                </a:solidFill>
              </a:rPr>
              <a:t>  </a:t>
            </a:r>
            <a:r>
              <a:rPr lang="en-US" b="0" i="0">
                <a:solidFill>
                  <a:srgbClr val="51565E"/>
                </a:solidFill>
                <a:effectLst/>
              </a:rPr>
              <a:t> Scalability</a:t>
            </a:r>
            <a:endParaRPr lang="en-US" b="0" i="0">
              <a:solidFill>
                <a:srgbClr val="51565E"/>
              </a:solidFill>
              <a:effectLst/>
              <a:cs typeface="Calibri" panose="020F0502020204030204"/>
            </a:endParaRPr>
          </a:p>
          <a:p>
            <a:pPr algn="l"/>
            <a:r>
              <a:rPr lang="en-US" b="0" i="0">
                <a:solidFill>
                  <a:srgbClr val="51565E"/>
                </a:solidFill>
                <a:effectLst/>
              </a:rPr>
              <a:t>Can be used along side Java</a:t>
            </a:r>
            <a:endParaRPr lang="en-US" b="0" i="0">
              <a:solidFill>
                <a:srgbClr val="51565E"/>
              </a:solidFill>
              <a:effectLst/>
              <a:cs typeface="Calibri" panose="020F0502020204030204"/>
            </a:endParaRPr>
          </a:p>
          <a:p>
            <a:pPr algn="l"/>
            <a:r>
              <a:rPr lang="en-US" b="0" i="0">
                <a:solidFill>
                  <a:srgbClr val="51565E"/>
                </a:solidFill>
                <a:effectLst/>
              </a:rPr>
              <a:t>Easy to learn</a:t>
            </a:r>
            <a:endParaRPr lang="en-US" b="0" i="0">
              <a:solidFill>
                <a:srgbClr val="51565E"/>
              </a:solidFill>
              <a:effectLst/>
              <a:cs typeface="Calibri" panose="020F0502020204030204"/>
            </a:endParaRPr>
          </a:p>
          <a:p>
            <a:pPr algn="l"/>
            <a:r>
              <a:rPr lang="en-US">
                <a:solidFill>
                  <a:srgbClr val="51565E"/>
                </a:solidFill>
              </a:rPr>
              <a:t>Concise syntax</a:t>
            </a:r>
            <a:endParaRPr lang="en-US">
              <a:solidFill>
                <a:srgbClr val="51565E"/>
              </a:solidFill>
              <a:cs typeface="Calibri" panose="020F0502020204030204"/>
            </a:endParaRPr>
          </a:p>
          <a:p>
            <a:pPr algn="l"/>
            <a:r>
              <a:rPr lang="en-US" b="0" i="0">
                <a:solidFill>
                  <a:srgbClr val="51565E"/>
                </a:solidFill>
                <a:effectLst/>
              </a:rPr>
              <a:t>Provides both static and dynamic features – Avoid mistakes in code before running the program</a:t>
            </a:r>
            <a:endParaRPr lang="en-US" b="0" i="0">
              <a:solidFill>
                <a:srgbClr val="51565E"/>
              </a:solidFill>
              <a:effectLst/>
              <a:cs typeface="Calibri" panose="020F0502020204030204"/>
            </a:endParaRPr>
          </a:p>
          <a:p>
            <a:pPr algn="l"/>
            <a:endParaRPr lang="en-US" b="0" i="0">
              <a:solidFill>
                <a:srgbClr val="51565E"/>
              </a:solidFill>
              <a:effectLst/>
            </a:endParaRPr>
          </a:p>
          <a:p>
            <a:pPr algn="l"/>
            <a:endParaRPr lang="en-US" b="0">
              <a:solidFill>
                <a:srgbClr val="51565E"/>
              </a:solidFill>
            </a:endParaRPr>
          </a:p>
          <a:p>
            <a:pPr marL="0" indent="0" algn="l">
              <a:buNone/>
            </a:pPr>
            <a:r>
              <a:rPr lang="en-US" b="0">
                <a:solidFill>
                  <a:srgbClr val="51565E"/>
                </a:solidFill>
              </a:rPr>
              <a:t>Popular companies that use Scala:</a:t>
            </a:r>
            <a:endParaRPr lang="en-US" b="0">
              <a:solidFill>
                <a:srgbClr val="51565E"/>
              </a:solidFill>
              <a:cs typeface="Calibri" panose="020F0502020204030204"/>
            </a:endParaRPr>
          </a:p>
          <a:p>
            <a:pPr marL="0" indent="0" algn="l">
              <a:buNone/>
            </a:pPr>
            <a:r>
              <a:rPr lang="en-US" b="0" i="0">
                <a:solidFill>
                  <a:srgbClr val="51565E"/>
                </a:solidFill>
                <a:effectLst/>
              </a:rPr>
              <a:t>-Verizon</a:t>
            </a:r>
            <a:endParaRPr lang="en-US" b="0" i="0">
              <a:solidFill>
                <a:srgbClr val="51565E"/>
              </a:solidFill>
              <a:effectLst/>
              <a:cs typeface="Calibri" panose="020F0502020204030204"/>
            </a:endParaRPr>
          </a:p>
          <a:p>
            <a:pPr marL="0" indent="0" algn="l">
              <a:buNone/>
            </a:pPr>
            <a:r>
              <a:rPr lang="en-US" b="0" i="0">
                <a:solidFill>
                  <a:srgbClr val="51565E"/>
                </a:solidFill>
                <a:effectLst/>
              </a:rPr>
              <a:t>-Twitter</a:t>
            </a:r>
            <a:endParaRPr lang="en-US" b="0" i="0">
              <a:solidFill>
                <a:srgbClr val="51565E"/>
              </a:solidFill>
              <a:effectLst/>
              <a:cs typeface="Calibri" panose="020F0502020204030204"/>
            </a:endParaRPr>
          </a:p>
          <a:p>
            <a:pPr marL="0" indent="0" algn="l">
              <a:buNone/>
            </a:pPr>
            <a:r>
              <a:rPr lang="en-US" b="0" i="0">
                <a:solidFill>
                  <a:srgbClr val="51565E"/>
                </a:solidFill>
                <a:effectLst/>
              </a:rPr>
              <a:t>-Airbnb</a:t>
            </a:r>
            <a:endParaRPr lang="en-US" b="0" i="0">
              <a:solidFill>
                <a:srgbClr val="51565E"/>
              </a:solidFill>
              <a:effectLst/>
              <a:cs typeface="Calibri" panose="020F0502020204030204"/>
            </a:endParaRPr>
          </a:p>
          <a:p>
            <a:pPr marL="0" indent="0" algn="l">
              <a:buNone/>
            </a:pPr>
            <a:r>
              <a:rPr lang="en-US" b="0" i="0">
                <a:solidFill>
                  <a:srgbClr val="51565E"/>
                </a:solidFill>
                <a:effectLst/>
              </a:rPr>
              <a:t>-LinkedIn</a:t>
            </a:r>
            <a:endParaRPr lang="en-US" b="0" i="0">
              <a:solidFill>
                <a:srgbClr val="51565E"/>
              </a:solidFill>
              <a:effectLst/>
              <a:cs typeface="Calibri" panose="020F0502020204030204"/>
            </a:endParaRPr>
          </a:p>
          <a:p>
            <a:r>
              <a:rPr lang="en-US" b="0" i="0">
                <a:solidFill>
                  <a:srgbClr val="51565E"/>
                </a:solidFill>
                <a:effectLst/>
              </a:rPr>
              <a:t>-Coursera</a:t>
            </a:r>
            <a:endParaRPr lang="en-US">
              <a:solidFill>
                <a:srgbClr val="51565E"/>
              </a:solidFill>
              <a:cs typeface="Calibri" panose="020F0502020204030204"/>
            </a:endParaRPr>
          </a:p>
          <a:p>
            <a:pPr marL="0" indent="0" algn="l">
              <a:buFontTx/>
              <a:buNone/>
            </a:pPr>
            <a:endParaRPr lang="en-US" b="0">
              <a:solidFill>
                <a:srgbClr val="51565E"/>
              </a:solidFill>
              <a:latin typeface="Roboto"/>
              <a:ea typeface="Roboto"/>
              <a:cs typeface="Roboto"/>
            </a:endParaRPr>
          </a:p>
        </p:txBody>
      </p:sp>
      <p:sp>
        <p:nvSpPr>
          <p:cNvPr id="4" name="Slide Number Placeholder 3"/>
          <p:cNvSpPr>
            <a:spLocks noGrp="1"/>
          </p:cNvSpPr>
          <p:nvPr>
            <p:ph type="sldNum" sz="quarter" idx="5"/>
          </p:nvPr>
        </p:nvSpPr>
        <p:spPr/>
        <p:txBody>
          <a:bodyPr/>
          <a:lstStyle/>
          <a:p>
            <a:fld id="{8D7D7FF7-CA98-DA47-964A-6DA8D1EA6B1E}" type="slidenum">
              <a:rPr lang="en-US" smtClean="0"/>
              <a:t>44</a:t>
            </a:fld>
            <a:endParaRPr lang="en-US"/>
          </a:p>
        </p:txBody>
      </p:sp>
    </p:spTree>
    <p:extLst>
      <p:ext uri="{BB962C8B-B14F-4D97-AF65-F5344CB8AC3E}">
        <p14:creationId xmlns:p14="http://schemas.microsoft.com/office/powerpoint/2010/main" val="7474286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rPr>
              <a:t>The Apache Groovy language is a powerful scripting JVM language that offers simplified code and easy to learn syntax. As a dynamic, object-oriented language, it can be utilized anywhere where Java is used. It combines new applications, Java modules, and existing Java applications.</a:t>
            </a:r>
          </a:p>
          <a:p>
            <a:pPr algn="l"/>
            <a:endParaRPr lang="en-US" b="0" i="0">
              <a:solidFill>
                <a:srgbClr val="000000"/>
              </a:solidFill>
              <a:effectLst/>
            </a:endParaRPr>
          </a:p>
          <a:p>
            <a:pPr algn="l"/>
            <a:r>
              <a:rPr lang="en-US" b="0" i="0">
                <a:solidFill>
                  <a:srgbClr val="000000"/>
                </a:solidFill>
                <a:effectLst/>
              </a:rPr>
              <a:t>It integrates seamlessly with other Java platforms while offering strong features, meta programming, domain-specific language, and functional programming. It is easy to learn for programmers well versed in the Java programming language.</a:t>
            </a:r>
          </a:p>
          <a:p>
            <a:pPr algn="l"/>
            <a:endParaRPr lang="en-US" b="0" i="0">
              <a:solidFill>
                <a:srgbClr val="000000"/>
              </a:solidFill>
              <a:effectLst/>
            </a:endParaRPr>
          </a:p>
          <a:p>
            <a:pPr algn="l"/>
            <a:r>
              <a:rPr lang="en-US" b="0" i="0">
                <a:solidFill>
                  <a:srgbClr val="000000"/>
                </a:solidFill>
                <a:effectLst/>
              </a:rPr>
              <a:t>It’s main features are:</a:t>
            </a:r>
          </a:p>
          <a:p>
            <a:pPr algn="l"/>
            <a:r>
              <a:rPr lang="en-US" b="0" i="0">
                <a:solidFill>
                  <a:srgbClr val="000000"/>
                </a:solidFill>
                <a:effectLst/>
              </a:rPr>
              <a:t>-Flat learning curve</a:t>
            </a:r>
            <a:endParaRPr lang="en-US" b="0" i="0">
              <a:solidFill>
                <a:srgbClr val="000000"/>
              </a:solidFill>
              <a:effectLst/>
              <a:cs typeface="Calibri"/>
            </a:endParaRPr>
          </a:p>
          <a:p>
            <a:pPr algn="l"/>
            <a:r>
              <a:rPr lang="en-US" b="0" i="0">
                <a:solidFill>
                  <a:srgbClr val="000000"/>
                </a:solidFill>
                <a:effectLst/>
              </a:rPr>
              <a:t>-Concise syntax</a:t>
            </a:r>
            <a:endParaRPr lang="en-US" b="0" i="0">
              <a:solidFill>
                <a:srgbClr val="000000"/>
              </a:solidFill>
              <a:effectLst/>
              <a:cs typeface="Calibri"/>
            </a:endParaRPr>
          </a:p>
          <a:p>
            <a:pPr algn="l"/>
            <a:r>
              <a:rPr lang="en-US" b="0" i="0">
                <a:solidFill>
                  <a:srgbClr val="000000"/>
                </a:solidFill>
                <a:effectLst/>
              </a:rPr>
              <a:t>-Smooth Java Integration</a:t>
            </a:r>
            <a:endParaRPr lang="en-US" b="0" i="0">
              <a:solidFill>
                <a:srgbClr val="000000"/>
              </a:solidFill>
              <a:effectLst/>
              <a:cs typeface="Calibri"/>
            </a:endParaRPr>
          </a:p>
          <a:p>
            <a:pPr marL="0" lvl="0" indent="0" algn="l" defTabSz="914400">
              <a:lnSpc>
                <a:spcPct val="100000"/>
              </a:lnSpc>
              <a:buNone/>
              <a:tabLst/>
              <a:defRPr/>
            </a:pPr>
            <a:r>
              <a:rPr lang="en-US" b="0" i="0">
                <a:solidFill>
                  <a:srgbClr val="000000"/>
                </a:solidFill>
                <a:effectLst/>
              </a:rPr>
              <a:t>-Static and dynamic typing</a:t>
            </a:r>
          </a:p>
          <a:p>
            <a:pPr marL="0" lvl="0" indent="0" algn="l" defTabSz="914400">
              <a:lnSpc>
                <a:spcPct val="100000"/>
              </a:lnSpc>
              <a:buNone/>
              <a:tabLst/>
              <a:defRPr/>
            </a:pPr>
            <a:r>
              <a:rPr lang="en-US" b="0" i="0">
                <a:solidFill>
                  <a:srgbClr val="000000"/>
                </a:solidFill>
                <a:effectLst/>
              </a:rPr>
              <a:t>-room for opportunities – still growing</a:t>
            </a:r>
          </a:p>
          <a:p>
            <a:pPr marL="0" lvl="0" indent="0" algn="l" defTabSz="914400">
              <a:lnSpc>
                <a:spcPct val="100000"/>
              </a:lnSpc>
              <a:buNone/>
              <a:tabLst/>
              <a:defRPr/>
            </a:pPr>
            <a:endParaRPr lang="en-US" b="0" i="0">
              <a:solidFill>
                <a:srgbClr val="000000"/>
              </a:solidFill>
              <a:effectLst/>
            </a:endParaRPr>
          </a:p>
          <a:p>
            <a:pPr marL="0" lvl="0" indent="0" algn="l" defTabSz="914400">
              <a:lnSpc>
                <a:spcPct val="100000"/>
              </a:lnSpc>
              <a:buNone/>
              <a:tabLst/>
              <a:defRPr/>
            </a:pPr>
            <a:r>
              <a:rPr lang="en-US" b="0" i="0">
                <a:solidFill>
                  <a:srgbClr val="000000"/>
                </a:solidFill>
                <a:effectLst/>
              </a:rPr>
              <a:t>Popular companies that use Groovy:</a:t>
            </a:r>
          </a:p>
          <a:p>
            <a:pPr marL="0" lvl="0" indent="0" algn="l" defTabSz="914400">
              <a:lnSpc>
                <a:spcPct val="100000"/>
              </a:lnSpc>
              <a:buNone/>
              <a:tabLst/>
              <a:defRPr/>
            </a:pPr>
            <a:r>
              <a:rPr lang="en-US" b="0" i="0">
                <a:solidFill>
                  <a:srgbClr val="000000"/>
                </a:solidFill>
                <a:effectLst/>
              </a:rPr>
              <a:t>-Starbucks</a:t>
            </a:r>
            <a:endParaRPr lang="en-US" b="0" i="0">
              <a:solidFill>
                <a:srgbClr val="000000"/>
              </a:solidFill>
              <a:effectLst/>
              <a:cs typeface="Calibri"/>
            </a:endParaRPr>
          </a:p>
          <a:p>
            <a:pPr marL="0" lvl="0" indent="0" algn="l" defTabSz="914400">
              <a:lnSpc>
                <a:spcPct val="100000"/>
              </a:lnSpc>
              <a:buNone/>
              <a:tabLst/>
              <a:defRPr/>
            </a:pPr>
            <a:r>
              <a:rPr lang="en-US" b="0" i="0">
                <a:solidFill>
                  <a:srgbClr val="000000"/>
                </a:solidFill>
                <a:effectLst/>
              </a:rPr>
              <a:t>-Apple</a:t>
            </a:r>
          </a:p>
          <a:p>
            <a:pPr marL="0" lvl="0" indent="0" algn="l" defTabSz="914400">
              <a:lnSpc>
                <a:spcPct val="100000"/>
              </a:lnSpc>
              <a:buNone/>
              <a:tabLst/>
              <a:defRPr/>
            </a:pPr>
            <a:r>
              <a:rPr lang="en-US" b="0" i="0">
                <a:solidFill>
                  <a:srgbClr val="000000"/>
                </a:solidFill>
                <a:effectLst/>
              </a:rPr>
              <a:t>-Verizon</a:t>
            </a:r>
          </a:p>
          <a:p>
            <a:pPr marL="0" lvl="0" indent="0" algn="l" defTabSz="914400">
              <a:lnSpc>
                <a:spcPct val="100000"/>
              </a:lnSpc>
              <a:buNone/>
              <a:tabLst/>
              <a:defRPr/>
            </a:pPr>
            <a:r>
              <a:rPr lang="en-US" b="0" i="0">
                <a:solidFill>
                  <a:srgbClr val="000000"/>
                </a:solidFill>
                <a:effectLst/>
              </a:rPr>
              <a:t>-Oracle</a:t>
            </a:r>
          </a:p>
          <a:p>
            <a:pPr marL="0" lvl="0" indent="0" algn="l" defTabSz="914400">
              <a:lnSpc>
                <a:spcPct val="100000"/>
              </a:lnSpc>
              <a:buNone/>
              <a:tabLst/>
              <a:defRPr/>
            </a:pPr>
            <a:r>
              <a:rPr lang="en-US" b="0" i="0">
                <a:solidFill>
                  <a:srgbClr val="000000"/>
                </a:solidFill>
                <a:effectLst/>
              </a:rPr>
              <a:t>-Target</a:t>
            </a:r>
          </a:p>
          <a:p>
            <a:pPr algn="l"/>
            <a:endParaRPr lang="en-US" b="0" i="0">
              <a:solidFill>
                <a:srgbClr val="000000"/>
              </a:solidFill>
              <a:effectLst/>
            </a:endParaRPr>
          </a:p>
          <a:p>
            <a:pPr algn="l"/>
            <a:endParaRPr lang="en-US" b="0"/>
          </a:p>
          <a:p>
            <a:endParaRPr lang="en-US">
              <a:latin typeface="noto sans"/>
              <a:ea typeface="noto sans"/>
              <a:cs typeface="noto sans"/>
            </a:endParaRPr>
          </a:p>
        </p:txBody>
      </p:sp>
      <p:sp>
        <p:nvSpPr>
          <p:cNvPr id="4" name="Slide Number Placeholder 3"/>
          <p:cNvSpPr>
            <a:spLocks noGrp="1"/>
          </p:cNvSpPr>
          <p:nvPr>
            <p:ph type="sldNum" sz="quarter" idx="5"/>
          </p:nvPr>
        </p:nvSpPr>
        <p:spPr/>
        <p:txBody>
          <a:bodyPr/>
          <a:lstStyle/>
          <a:p>
            <a:fld id="{8D7D7FF7-CA98-DA47-964A-6DA8D1EA6B1E}" type="slidenum">
              <a:rPr lang="en-US" smtClean="0"/>
              <a:t>45</a:t>
            </a:fld>
            <a:endParaRPr lang="en-US"/>
          </a:p>
        </p:txBody>
      </p:sp>
    </p:spTree>
    <p:extLst>
      <p:ext uri="{BB962C8B-B14F-4D97-AF65-F5344CB8AC3E}">
        <p14:creationId xmlns:p14="http://schemas.microsoft.com/office/powerpoint/2010/main" val="3324778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will discuss the android implementation</a:t>
            </a:r>
          </a:p>
        </p:txBody>
      </p:sp>
      <p:sp>
        <p:nvSpPr>
          <p:cNvPr id="4" name="Slide Number Placeholder 3"/>
          <p:cNvSpPr>
            <a:spLocks noGrp="1"/>
          </p:cNvSpPr>
          <p:nvPr>
            <p:ph type="sldNum" sz="quarter" idx="5"/>
          </p:nvPr>
        </p:nvSpPr>
        <p:spPr/>
        <p:txBody>
          <a:bodyPr/>
          <a:lstStyle/>
          <a:p>
            <a:fld id="{8D7D7FF7-CA98-DA47-964A-6DA8D1EA6B1E}" type="slidenum">
              <a:rPr lang="en-US" smtClean="0"/>
              <a:t>46</a:t>
            </a:fld>
            <a:endParaRPr lang="en-US"/>
          </a:p>
        </p:txBody>
      </p:sp>
    </p:spTree>
    <p:extLst>
      <p:ext uri="{BB962C8B-B14F-4D97-AF65-F5344CB8AC3E}">
        <p14:creationId xmlns:p14="http://schemas.microsoft.com/office/powerpoint/2010/main" val="30705386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Tx/>
              <a:buNone/>
            </a:pPr>
            <a:r>
              <a:rPr lang="en-US" b="0" i="0">
                <a:solidFill>
                  <a:srgbClr val="292929"/>
                </a:solidFill>
                <a:effectLst/>
                <a:latin typeface="source-serif-pro"/>
              </a:rPr>
              <a:t>Review of the of JVM Basics</a:t>
            </a:r>
          </a:p>
          <a:p>
            <a:pPr algn="l">
              <a:buFontTx/>
              <a:buNone/>
            </a:pPr>
            <a:endParaRPr lang="en-US" b="0" i="0">
              <a:solidFill>
                <a:srgbClr val="292929"/>
              </a:solidFill>
              <a:effectLst/>
              <a:latin typeface="source-serif-pro"/>
            </a:endParaRPr>
          </a:p>
          <a:p>
            <a:pPr algn="l">
              <a:buFontTx/>
              <a:buNone/>
            </a:pPr>
            <a:r>
              <a:rPr lang="en-US" b="0" i="0">
                <a:solidFill>
                  <a:srgbClr val="292929"/>
                </a:solidFill>
                <a:effectLst/>
                <a:latin typeface="source-serif-pro"/>
              </a:rPr>
              <a:t>JVM is platform dependent and different implementations are available for specific platforms.</a:t>
            </a:r>
          </a:p>
          <a:p>
            <a:pPr algn="l">
              <a:buFontTx/>
              <a:buNone/>
            </a:pPr>
            <a:r>
              <a:rPr lang="en-US" b="0" i="0">
                <a:solidFill>
                  <a:srgbClr val="292929"/>
                </a:solidFill>
                <a:effectLst/>
                <a:latin typeface="source-serif-pro"/>
              </a:rPr>
              <a:t>JVM uses a Just in Time compiler.</a:t>
            </a:r>
          </a:p>
          <a:p>
            <a:pPr algn="l">
              <a:buFontTx/>
              <a:buNone/>
            </a:pPr>
            <a:r>
              <a:rPr lang="en-US" b="0" i="0">
                <a:solidFill>
                  <a:srgbClr val="292929"/>
                </a:solidFill>
                <a:effectLst/>
                <a:latin typeface="source-serif-pro"/>
              </a:rPr>
              <a:t>Java bytecode can be run on any machine capable of running JVM.</a:t>
            </a:r>
          </a:p>
          <a:p>
            <a:pPr algn="l">
              <a:buFontTx/>
              <a:buNone/>
            </a:pPr>
            <a:r>
              <a:rPr lang="en-US" b="0" i="0">
                <a:solidFill>
                  <a:srgbClr val="292929"/>
                </a:solidFill>
                <a:effectLst/>
                <a:latin typeface="source-serif-pro"/>
              </a:rPr>
              <a:t>In JVM, The Java compiler converts the .java files into .class files, which is called bytecode. The </a:t>
            </a:r>
            <a:r>
              <a:rPr lang="en-US" b="0" i="0" err="1">
                <a:solidFill>
                  <a:srgbClr val="292929"/>
                </a:solidFill>
                <a:effectLst/>
                <a:latin typeface="source-serif-pro"/>
              </a:rPr>
              <a:t>javac</a:t>
            </a:r>
            <a:r>
              <a:rPr lang="en-US" b="0" i="0">
                <a:solidFill>
                  <a:srgbClr val="292929"/>
                </a:solidFill>
                <a:effectLst/>
                <a:latin typeface="source-serif-pro"/>
              </a:rPr>
              <a:t> compiler does not convert Java code directly to machine code like other compilers do.</a:t>
            </a:r>
          </a:p>
          <a:p>
            <a:pPr algn="l">
              <a:buFontTx/>
              <a:buNone/>
            </a:pPr>
            <a:r>
              <a:rPr lang="en-US" b="0" i="0">
                <a:solidFill>
                  <a:srgbClr val="292929"/>
                </a:solidFill>
                <a:effectLst/>
                <a:latin typeface="source-serif-pro"/>
              </a:rPr>
              <a:t>This bytecode is given to the JVM which converts it into machine code.</a:t>
            </a:r>
          </a:p>
          <a:p>
            <a:endParaRPr lang="en-US"/>
          </a:p>
        </p:txBody>
      </p:sp>
      <p:sp>
        <p:nvSpPr>
          <p:cNvPr id="4" name="Slide Number Placeholder 3"/>
          <p:cNvSpPr>
            <a:spLocks noGrp="1"/>
          </p:cNvSpPr>
          <p:nvPr>
            <p:ph type="sldNum" sz="quarter" idx="5"/>
          </p:nvPr>
        </p:nvSpPr>
        <p:spPr/>
        <p:txBody>
          <a:bodyPr/>
          <a:lstStyle/>
          <a:p>
            <a:fld id="{8D7D7FF7-CA98-DA47-964A-6DA8D1EA6B1E}" type="slidenum">
              <a:rPr lang="en-US" smtClean="0"/>
              <a:t>47</a:t>
            </a:fld>
            <a:endParaRPr lang="en-US"/>
          </a:p>
        </p:txBody>
      </p:sp>
    </p:spTree>
    <p:extLst>
      <p:ext uri="{BB962C8B-B14F-4D97-AF65-F5344CB8AC3E}">
        <p14:creationId xmlns:p14="http://schemas.microsoft.com/office/powerpoint/2010/main" val="2418097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Java is the official programming language for Android. So it would follow that Android uses the JVM? NOPE.</a:t>
            </a:r>
          </a:p>
          <a:p>
            <a:r>
              <a:rPr lang="en-US"/>
              <a:t>Instead of utilizing the JVM, android decided to use a different virtual machine called DVM which stands for </a:t>
            </a:r>
            <a:r>
              <a:rPr lang="en-US" b="0" i="0">
                <a:solidFill>
                  <a:srgbClr val="000000"/>
                </a:solidFill>
                <a:effectLst/>
              </a:rPr>
              <a:t>Dalvik Virtual Machine.</a:t>
            </a:r>
            <a:endParaRPr lang="en-US">
              <a:solidFill>
                <a:srgbClr val="000000"/>
              </a:solidFill>
              <a:cs typeface="Calibri"/>
            </a:endParaRPr>
          </a:p>
          <a:p>
            <a:r>
              <a:rPr lang="en-US"/>
              <a:t>Why did they decide to do this? Well is comes down to the differences between JVM and the </a:t>
            </a:r>
            <a:r>
              <a:rPr lang="en-US" b="0" i="0">
                <a:solidFill>
                  <a:srgbClr val="000000"/>
                </a:solidFill>
                <a:effectLst/>
              </a:rPr>
              <a:t>Dalvik Virtual Machine.</a:t>
            </a:r>
            <a:endParaRPr lang="en-US">
              <a:solidFill>
                <a:srgbClr val="000000"/>
              </a:solidFill>
              <a:cs typeface="Calibri"/>
            </a:endParaRPr>
          </a:p>
          <a:p>
            <a:endParaRPr lang="en-US"/>
          </a:p>
          <a:p>
            <a:r>
              <a:rPr lang="en-US"/>
              <a:t>So what is a virtual machine? A virtual machine’s job is to </a:t>
            </a:r>
            <a:r>
              <a:rPr lang="en-US" b="0" i="0">
                <a:solidFill>
                  <a:srgbClr val="000000"/>
                </a:solidFill>
                <a:effectLst/>
              </a:rPr>
              <a:t>convert language specific code to a format compatible to run on the Virtual Machine. The Virtual Machine enables the same code to be run on multiple different platforms regardless of the type of system.</a:t>
            </a:r>
            <a:endParaRPr lang="en-US">
              <a:solidFill>
                <a:srgbClr val="000000"/>
              </a:solidFill>
              <a:cs typeface="Calibri"/>
            </a:endParaRPr>
          </a:p>
          <a:p>
            <a:endParaRPr lang="en-US" b="0" i="0">
              <a:solidFill>
                <a:srgbClr val="000000"/>
              </a:solidFill>
              <a:effectLst/>
              <a:latin typeface="Calibri"/>
              <a:cs typeface="Calibri"/>
            </a:endParaRPr>
          </a:p>
          <a:p>
            <a:endParaRPr lang="en-US" b="0" i="0">
              <a:solidFill>
                <a:srgbClr val="292929"/>
              </a:solidFill>
              <a:effectLst/>
              <a:latin typeface="source-serif-pro"/>
            </a:endParaRPr>
          </a:p>
          <a:p>
            <a:endParaRPr lang="en-US"/>
          </a:p>
        </p:txBody>
      </p:sp>
      <p:sp>
        <p:nvSpPr>
          <p:cNvPr id="4" name="Slide Number Placeholder 3"/>
          <p:cNvSpPr>
            <a:spLocks noGrp="1"/>
          </p:cNvSpPr>
          <p:nvPr>
            <p:ph type="sldNum" sz="quarter" idx="5"/>
          </p:nvPr>
        </p:nvSpPr>
        <p:spPr/>
        <p:txBody>
          <a:bodyPr/>
          <a:lstStyle/>
          <a:p>
            <a:fld id="{8D7D7FF7-CA98-DA47-964A-6DA8D1EA6B1E}" type="slidenum">
              <a:rPr lang="en-US" smtClean="0"/>
              <a:t>48</a:t>
            </a:fld>
            <a:endParaRPr lang="en-US"/>
          </a:p>
        </p:txBody>
      </p:sp>
    </p:spTree>
    <p:extLst>
      <p:ext uri="{BB962C8B-B14F-4D97-AF65-F5344CB8AC3E}">
        <p14:creationId xmlns:p14="http://schemas.microsoft.com/office/powerpoint/2010/main" val="21409365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0">
                <a:solidFill>
                  <a:srgbClr val="292929"/>
                </a:solidFill>
              </a:rPr>
              <a:t>DVM -</a:t>
            </a:r>
            <a:r>
              <a:rPr lang="en-US">
                <a:solidFill>
                  <a:srgbClr val="292929"/>
                </a:solidFill>
              </a:rPr>
              <a:t> </a:t>
            </a:r>
            <a:r>
              <a:rPr lang="en-US" b="0" i="0">
                <a:solidFill>
                  <a:srgbClr val="292929"/>
                </a:solidFill>
                <a:effectLst/>
              </a:rPr>
              <a:t>Dalvik Virtual Machine</a:t>
            </a:r>
          </a:p>
          <a:p>
            <a:pPr marL="0" lvl="0" indent="0" algn="l" defTabSz="914400">
              <a:lnSpc>
                <a:spcPct val="100000"/>
              </a:lnSpc>
              <a:buNone/>
              <a:tabLst/>
              <a:defRPr/>
            </a:pPr>
            <a:endParaRPr lang="en-US" b="0" i="0">
              <a:solidFill>
                <a:srgbClr val="292929"/>
              </a:solidFill>
              <a:effectLst/>
            </a:endParaRPr>
          </a:p>
          <a:p>
            <a:pPr>
              <a:defRPr/>
            </a:pPr>
            <a:r>
              <a:rPr lang="en-US" b="0" i="0">
                <a:solidFill>
                  <a:srgbClr val="292929"/>
                </a:solidFill>
                <a:effectLst/>
              </a:rPr>
              <a:t>JVM has high performance and provides excellent memory management, but it needed to be optimized for low-powered handheld devices. Not just regular desktop computers. That is why</a:t>
            </a:r>
            <a:r>
              <a:rPr lang="en-US">
                <a:solidFill>
                  <a:srgbClr val="292929"/>
                </a:solidFill>
              </a:rPr>
              <a:t> </a:t>
            </a:r>
            <a:r>
              <a:rPr lang="en-US" b="0" i="0" err="1">
                <a:solidFill>
                  <a:srgbClr val="292929"/>
                </a:solidFill>
                <a:effectLst/>
              </a:rPr>
              <a:t>Delvik</a:t>
            </a:r>
            <a:r>
              <a:rPr lang="en-US">
                <a:solidFill>
                  <a:srgbClr val="292929"/>
                </a:solidFill>
              </a:rPr>
              <a:t> </a:t>
            </a:r>
            <a:r>
              <a:rPr lang="en-US" b="0" i="0">
                <a:solidFill>
                  <a:srgbClr val="292929"/>
                </a:solidFill>
                <a:effectLst/>
              </a:rPr>
              <a:t>Virtual Machine (DVM) was designed specifically for mobile devices.</a:t>
            </a:r>
            <a:endParaRPr lang="en-US" b="0" i="0">
              <a:solidFill>
                <a:srgbClr val="292929"/>
              </a:solidFill>
              <a:effectLst/>
              <a:cs typeface="Calibri"/>
            </a:endParaRPr>
          </a:p>
          <a:p>
            <a:pPr marL="0" lvl="0" indent="0" algn="l" defTabSz="914400">
              <a:lnSpc>
                <a:spcPct val="100000"/>
              </a:lnSpc>
              <a:buNone/>
              <a:tabLst/>
              <a:defRPr/>
            </a:pPr>
            <a:endParaRPr lang="en-US" b="0" i="0">
              <a:solidFill>
                <a:srgbClr val="292929"/>
              </a:solidFill>
              <a:effectLst/>
            </a:endParaRPr>
          </a:p>
          <a:p>
            <a:pPr algn="l"/>
            <a:r>
              <a:rPr lang="en-US" b="0" i="0">
                <a:solidFill>
                  <a:srgbClr val="292929"/>
                </a:solidFill>
                <a:effectLst/>
              </a:rPr>
              <a:t>DVM (Dalvik Virtual Machine) was created by Dan Bornstein and his team</a:t>
            </a:r>
            <a:endParaRPr lang="en-US" b="0" i="0">
              <a:solidFill>
                <a:srgbClr val="292929"/>
              </a:solidFill>
              <a:effectLst/>
              <a:cs typeface="Calibri"/>
            </a:endParaRPr>
          </a:p>
          <a:p>
            <a:pPr algn="l"/>
            <a:r>
              <a:rPr lang="en-US" b="0" i="0">
                <a:solidFill>
                  <a:srgbClr val="292929"/>
                </a:solidFill>
                <a:effectLst/>
              </a:rPr>
              <a:t>It’s primary purpose was to create a VM that could be used on Mobile devices</a:t>
            </a:r>
          </a:p>
          <a:p>
            <a:pPr algn="l"/>
            <a:r>
              <a:rPr lang="en-US" b="0" i="0">
                <a:solidFill>
                  <a:srgbClr val="292929"/>
                </a:solidFill>
                <a:effectLst/>
              </a:rPr>
              <a:t>Similar to the JVM, it also uses the JIT (Just in Time) compiler</a:t>
            </a:r>
          </a:p>
          <a:p>
            <a:r>
              <a:rPr lang="en-US" b="0" i="0">
                <a:solidFill>
                  <a:srgbClr val="292929"/>
                </a:solidFill>
                <a:effectLst/>
              </a:rPr>
              <a:t>Because mobile devices have limited battery life and processing and memory space, the DVM (</a:t>
            </a:r>
            <a:r>
              <a:rPr lang="en-US" b="0" i="0" err="1">
                <a:solidFill>
                  <a:srgbClr val="292929"/>
                </a:solidFill>
                <a:effectLst/>
              </a:rPr>
              <a:t>Delvik</a:t>
            </a:r>
            <a:r>
              <a:rPr lang="en-US">
                <a:solidFill>
                  <a:srgbClr val="292929"/>
                </a:solidFill>
              </a:rPr>
              <a:t> </a:t>
            </a:r>
            <a:r>
              <a:rPr lang="en-US" b="0" i="0">
                <a:solidFill>
                  <a:srgbClr val="292929"/>
                </a:solidFill>
                <a:effectLst/>
              </a:rPr>
              <a:t>Virtual Machine) had to be optimized to fit on low-powered devices.</a:t>
            </a:r>
            <a:endParaRPr lang="en-US" b="0" i="0">
              <a:solidFill>
                <a:srgbClr val="292929"/>
              </a:solidFill>
              <a:effectLst/>
              <a:cs typeface="Calibri"/>
            </a:endParaRPr>
          </a:p>
          <a:p>
            <a:r>
              <a:rPr lang="en-US" b="0" i="0">
                <a:solidFill>
                  <a:srgbClr val="292929"/>
                </a:solidFill>
                <a:effectLst/>
              </a:rPr>
              <a:t>Compared to the JVM, the steps used by the DVM are almost the same except the last two steps that it takes. The</a:t>
            </a:r>
            <a:r>
              <a:rPr lang="en-US">
                <a:solidFill>
                  <a:srgbClr val="292929"/>
                </a:solidFill>
              </a:rPr>
              <a:t> </a:t>
            </a:r>
            <a:r>
              <a:rPr lang="en-US" b="0" i="0">
                <a:solidFill>
                  <a:srgbClr val="292929"/>
                </a:solidFill>
                <a:effectLst/>
              </a:rPr>
              <a:t>Dex</a:t>
            </a:r>
            <a:r>
              <a:rPr lang="en-US">
                <a:solidFill>
                  <a:srgbClr val="292929"/>
                </a:solidFill>
              </a:rPr>
              <a:t> </a:t>
            </a:r>
            <a:r>
              <a:rPr lang="en-US" b="0" i="0">
                <a:solidFill>
                  <a:srgbClr val="292929"/>
                </a:solidFill>
                <a:effectLst/>
              </a:rPr>
              <a:t>compiler converts the class files into the .</a:t>
            </a:r>
            <a:r>
              <a:rPr lang="en-US" b="0" i="0" err="1">
                <a:solidFill>
                  <a:srgbClr val="292929"/>
                </a:solidFill>
                <a:effectLst/>
              </a:rPr>
              <a:t>dex</a:t>
            </a:r>
            <a:r>
              <a:rPr lang="en-US">
                <a:solidFill>
                  <a:srgbClr val="292929"/>
                </a:solidFill>
              </a:rPr>
              <a:t> </a:t>
            </a:r>
            <a:r>
              <a:rPr lang="en-US" b="0" i="0">
                <a:solidFill>
                  <a:srgbClr val="292929"/>
                </a:solidFill>
                <a:effectLst/>
              </a:rPr>
              <a:t>file that run on the Dalvik VM. Multiple class files are converted into one</a:t>
            </a:r>
            <a:r>
              <a:rPr lang="en-US">
                <a:solidFill>
                  <a:srgbClr val="292929"/>
                </a:solidFill>
              </a:rPr>
              <a:t> </a:t>
            </a:r>
            <a:r>
              <a:rPr lang="en-US" b="0" i="0" err="1">
                <a:solidFill>
                  <a:srgbClr val="292929"/>
                </a:solidFill>
                <a:effectLst/>
              </a:rPr>
              <a:t>dex</a:t>
            </a:r>
            <a:r>
              <a:rPr lang="en-US">
                <a:solidFill>
                  <a:srgbClr val="292929"/>
                </a:solidFill>
              </a:rPr>
              <a:t> </a:t>
            </a:r>
            <a:r>
              <a:rPr lang="en-US" b="0" i="0">
                <a:solidFill>
                  <a:srgbClr val="292929"/>
                </a:solidFill>
                <a:effectLst/>
              </a:rPr>
              <a:t>file.</a:t>
            </a:r>
            <a:endParaRPr lang="en-US">
              <a:solidFill>
                <a:srgbClr val="292929"/>
              </a:solidFill>
              <a:cs typeface="Calibri"/>
            </a:endParaRPr>
          </a:p>
          <a:p>
            <a:pPr algn="l"/>
            <a:endParaRPr lang="en-US" b="0" i="0">
              <a:solidFill>
                <a:srgbClr val="292929"/>
              </a:solidFill>
              <a:effectLst/>
              <a:latin typeface="so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8D7D7FF7-CA98-DA47-964A-6DA8D1EA6B1E}" type="slidenum">
              <a:rPr lang="en-US" smtClean="0"/>
              <a:t>49</a:t>
            </a:fld>
            <a:endParaRPr lang="en-US"/>
          </a:p>
        </p:txBody>
      </p:sp>
    </p:spTree>
    <p:extLst>
      <p:ext uri="{BB962C8B-B14F-4D97-AF65-F5344CB8AC3E}">
        <p14:creationId xmlns:p14="http://schemas.microsoft.com/office/powerpoint/2010/main" val="40818557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JVM and DVM steps in a side by side view.</a:t>
            </a:r>
          </a:p>
          <a:p>
            <a:endParaRPr lang="en-US"/>
          </a:p>
          <a:p>
            <a:r>
              <a:rPr lang="en-US"/>
              <a:t>The Java Virtual Machine first converts it’s java source file .java to the byte-code file .class, and then the Java Virtual Machine interprets it in the corresponding platform.</a:t>
            </a:r>
            <a:endParaRPr lang="en-US">
              <a:cs typeface="Calibri" panose="020F0502020204030204"/>
            </a:endParaRPr>
          </a:p>
          <a:p>
            <a:endParaRPr lang="en-US"/>
          </a:p>
          <a:p>
            <a:r>
              <a:rPr lang="en-US"/>
              <a:t>In the </a:t>
            </a:r>
            <a:r>
              <a:rPr lang="en-US" err="1"/>
              <a:t>Delvik</a:t>
            </a:r>
            <a:r>
              <a:rPr lang="en-US"/>
              <a:t> Virtual Machine, the Java source file .java is converted to the byte-code file .class, next the byte-code file is converted to </a:t>
            </a:r>
            <a:r>
              <a:rPr lang="en-US" err="1"/>
              <a:t>Dalvike</a:t>
            </a:r>
            <a:r>
              <a:rPr lang="en-US"/>
              <a:t> byte-code with the file name .</a:t>
            </a:r>
            <a:r>
              <a:rPr lang="en-US" err="1"/>
              <a:t>dex</a:t>
            </a:r>
            <a:r>
              <a:rPr lang="en-US"/>
              <a:t>. And finally the file code .</a:t>
            </a:r>
            <a:r>
              <a:rPr lang="en-US" err="1"/>
              <a:t>apk</a:t>
            </a:r>
            <a:r>
              <a:rPr lang="en-US"/>
              <a:t> is interpreted on the corresponding platform. Using DVM, just creates an extra step.</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D7D7FF7-CA98-DA47-964A-6DA8D1EA6B1E}" type="slidenum">
              <a:rPr lang="en-US" smtClean="0"/>
              <a:t>50</a:t>
            </a:fld>
            <a:endParaRPr lang="en-US"/>
          </a:p>
        </p:txBody>
      </p:sp>
    </p:spTree>
    <p:extLst>
      <p:ext uri="{BB962C8B-B14F-4D97-AF65-F5344CB8AC3E}">
        <p14:creationId xmlns:p14="http://schemas.microsoft.com/office/powerpoint/2010/main" val="12918813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Here are the differences between JVM and DVM in chart form.</a:t>
            </a:r>
          </a:p>
          <a:p>
            <a:pPr algn="l"/>
            <a:endParaRPr lang="en-US"/>
          </a:p>
          <a:p>
            <a:pPr marL="0" lvl="0" indent="0" algn="l" defTabSz="914400">
              <a:lnSpc>
                <a:spcPct val="100000"/>
              </a:lnSpc>
              <a:buNone/>
              <a:tabLst/>
              <a:defRPr/>
            </a:pPr>
            <a:r>
              <a:rPr lang="en-US" b="0">
                <a:effectLst/>
              </a:rPr>
              <a:t>JVM is Stack-based VM that performs arithmetic and logic operations through push and pop operands. The result of operations is stored in stack memory.</a:t>
            </a:r>
          </a:p>
          <a:p>
            <a:pPr marL="0" lvl="0" indent="0" algn="l" defTabSz="914400">
              <a:lnSpc>
                <a:spcPct val="100000"/>
              </a:lnSpc>
              <a:buNone/>
              <a:tabLst/>
              <a:defRPr/>
            </a:pPr>
            <a:r>
              <a:rPr lang="en-US" b="0">
                <a:effectLst/>
              </a:rPr>
              <a:t>DVM is a register-based VM that uses registers located in the CPU to perform arithmetic and logic operations.</a:t>
            </a:r>
          </a:p>
          <a:p>
            <a:pPr marL="0" lvl="0" indent="0" algn="l" defTabSz="914400">
              <a:lnSpc>
                <a:spcPct val="100000"/>
              </a:lnSpc>
              <a:buNone/>
              <a:tabLst/>
              <a:defRPr/>
            </a:pPr>
            <a:endParaRPr lang="en-US" b="0">
              <a:effectLst/>
            </a:endParaRPr>
          </a:p>
          <a:p>
            <a:pPr marL="0" lvl="0" indent="0" algn="l" defTabSz="914400">
              <a:lnSpc>
                <a:spcPct val="100000"/>
              </a:lnSpc>
              <a:buNone/>
              <a:tabLst/>
              <a:defRPr/>
            </a:pPr>
            <a:r>
              <a:rPr lang="en-US" b="0">
                <a:effectLst/>
              </a:rPr>
              <a:t>In JVM, Java source code is compiled into Java bytecode format(.class file) that further translates into machine code.</a:t>
            </a:r>
          </a:p>
          <a:p>
            <a:pPr>
              <a:defRPr/>
            </a:pPr>
            <a:r>
              <a:rPr lang="en-US" b="0">
                <a:effectLst/>
              </a:rPr>
              <a:t>In DVM, Source code files are first of all compiled into Java bytecode format like JVM. Further, the </a:t>
            </a:r>
            <a:r>
              <a:rPr lang="en-US">
                <a:effectLst/>
              </a:rPr>
              <a:t>DEX compiler</a:t>
            </a:r>
            <a:r>
              <a:rPr lang="en-US"/>
              <a:t> </a:t>
            </a:r>
            <a:r>
              <a:rPr lang="en-US" b="0">
                <a:effectLst/>
              </a:rPr>
              <a:t>converts the Java bytecode into Dalvik bytecode(</a:t>
            </a:r>
            <a:r>
              <a:rPr lang="en-US" b="0" err="1">
                <a:effectLst/>
              </a:rPr>
              <a:t>classes.dex</a:t>
            </a:r>
            <a:r>
              <a:rPr lang="en-US" b="0">
                <a:effectLst/>
              </a:rPr>
              <a:t>) file that will be used to create the </a:t>
            </a:r>
            <a:r>
              <a:rPr lang="en-US">
                <a:effectLst/>
              </a:rPr>
              <a:t>.</a:t>
            </a:r>
            <a:r>
              <a:rPr lang="en-US" err="1">
                <a:effectLst/>
              </a:rPr>
              <a:t>apk</a:t>
            </a:r>
            <a:r>
              <a:rPr lang="en-US"/>
              <a:t> </a:t>
            </a:r>
            <a:r>
              <a:rPr lang="en-US">
                <a:effectLst/>
              </a:rPr>
              <a:t>file</a:t>
            </a:r>
            <a:r>
              <a:rPr lang="en-US" b="0">
                <a:effectLst/>
              </a:rPr>
              <a:t>. Read by DVM.</a:t>
            </a:r>
            <a:endParaRPr lang="en-US" b="0">
              <a:effectLst/>
              <a:cs typeface="Calibri"/>
            </a:endParaRPr>
          </a:p>
          <a:p>
            <a:pPr marL="0" lvl="0" indent="0" algn="l" defTabSz="914400">
              <a:lnSpc>
                <a:spcPct val="100000"/>
              </a:lnSpc>
              <a:buNone/>
              <a:tabLst/>
              <a:defRPr/>
            </a:pPr>
            <a:endParaRPr lang="en-US" b="0">
              <a:effectLst/>
            </a:endParaRPr>
          </a:p>
          <a:p>
            <a:pPr marL="0" lvl="0" indent="0" algn="l" defTabSz="914400">
              <a:lnSpc>
                <a:spcPct val="100000"/>
              </a:lnSpc>
              <a:buNone/>
              <a:tabLst/>
              <a:defRPr/>
            </a:pPr>
            <a:r>
              <a:rPr lang="en-US" b="0">
                <a:effectLst/>
              </a:rPr>
              <a:t>JVM - More information is required to the VM for data loading and manipulation as well as method loading in the stack data structure.</a:t>
            </a:r>
          </a:p>
          <a:p>
            <a:pPr marL="0" lvl="0" indent="0" algn="l" defTabSz="914400">
              <a:lnSpc>
                <a:spcPct val="100000"/>
              </a:lnSpc>
              <a:buNone/>
              <a:tabLst/>
              <a:defRPr/>
            </a:pPr>
            <a:r>
              <a:rPr lang="en-US" b="0">
                <a:effectLst/>
              </a:rPr>
              <a:t>DVM - Instruction size is larger as it needs to encode the source and destination register of the VM.</a:t>
            </a:r>
          </a:p>
          <a:p>
            <a:pPr marL="0" lvl="0" indent="0" algn="l" defTabSz="914400">
              <a:lnSpc>
                <a:spcPct val="100000"/>
              </a:lnSpc>
              <a:buNone/>
              <a:tabLst/>
              <a:defRPr/>
            </a:pPr>
            <a:endParaRPr lang="en-US" b="0">
              <a:effectLst/>
            </a:endParaRPr>
          </a:p>
          <a:p>
            <a:pPr marL="0" lvl="0" indent="0" algn="l" defTabSz="914400">
              <a:lnSpc>
                <a:spcPct val="100000"/>
              </a:lnSpc>
              <a:buNone/>
              <a:tabLst/>
              <a:defRPr/>
            </a:pPr>
            <a:r>
              <a:rPr lang="en-US" b="0">
                <a:effectLst/>
              </a:rPr>
              <a:t>In JVM - Compiled bytecode size is compact.</a:t>
            </a:r>
          </a:p>
          <a:p>
            <a:pPr marL="0" lvl="0" indent="0" algn="l" defTabSz="914400">
              <a:lnSpc>
                <a:spcPct val="100000"/>
              </a:lnSpc>
              <a:buNone/>
              <a:tabLst/>
              <a:defRPr/>
            </a:pPr>
            <a:r>
              <a:rPr lang="en-US" b="0">
                <a:effectLst/>
              </a:rPr>
              <a:t>In DVM - Compiled bytecode size is larger.</a:t>
            </a:r>
          </a:p>
          <a:p>
            <a:pPr marL="0" lvl="0" indent="0" algn="l" defTabSz="914400">
              <a:lnSpc>
                <a:spcPct val="100000"/>
              </a:lnSpc>
              <a:buNone/>
              <a:tabLst/>
              <a:defRPr/>
            </a:pPr>
            <a:endParaRPr lang="en-US" b="0">
              <a:effectLst/>
            </a:endParaRPr>
          </a:p>
          <a:p>
            <a:pPr marL="0" lvl="0" indent="0" algn="l" defTabSz="914400">
              <a:lnSpc>
                <a:spcPct val="100000"/>
              </a:lnSpc>
              <a:buNone/>
              <a:tabLst/>
              <a:defRPr/>
            </a:pPr>
            <a:r>
              <a:rPr lang="en-US" b="0">
                <a:effectLst/>
              </a:rPr>
              <a:t>The executable file for the device using JVM is </a:t>
            </a:r>
            <a:r>
              <a:rPr lang="en-US">
                <a:effectLst/>
              </a:rPr>
              <a:t>.jar file</a:t>
            </a:r>
            <a:r>
              <a:rPr lang="en-US" b="0">
                <a:effectLst/>
              </a:rPr>
              <a:t>.</a:t>
            </a:r>
          </a:p>
          <a:p>
            <a:pPr>
              <a:defRPr/>
            </a:pPr>
            <a:r>
              <a:rPr lang="en-US" b="0">
                <a:effectLst/>
              </a:rPr>
              <a:t>The executable file for the device using DVM is </a:t>
            </a:r>
            <a:r>
              <a:rPr lang="en-US">
                <a:effectLst/>
              </a:rPr>
              <a:t>.</a:t>
            </a:r>
            <a:r>
              <a:rPr lang="en-US" err="1">
                <a:effectLst/>
              </a:rPr>
              <a:t>apk</a:t>
            </a:r>
            <a:r>
              <a:rPr lang="en-US"/>
              <a:t> </a:t>
            </a:r>
            <a:r>
              <a:rPr lang="en-US">
                <a:effectLst/>
              </a:rPr>
              <a:t>file</a:t>
            </a:r>
            <a:r>
              <a:rPr lang="en-US" b="0">
                <a:effectLst/>
              </a:rPr>
              <a:t>.</a:t>
            </a:r>
          </a:p>
          <a:p>
            <a:pPr marL="0" lvl="0" indent="0" algn="l" defTabSz="914400">
              <a:lnSpc>
                <a:spcPct val="100000"/>
              </a:lnSpc>
              <a:buNone/>
              <a:tabLst/>
              <a:defRPr/>
            </a:pPr>
            <a:endParaRPr lang="en-US" b="0">
              <a:effectLst/>
            </a:endParaRPr>
          </a:p>
          <a:p>
            <a:pPr marL="0" lvl="0" indent="0" algn="l" defTabSz="914400">
              <a:lnSpc>
                <a:spcPct val="100000"/>
              </a:lnSpc>
              <a:buNone/>
              <a:tabLst/>
              <a:defRPr/>
            </a:pPr>
            <a:r>
              <a:rPr lang="en-US" b="0">
                <a:effectLst/>
              </a:rPr>
              <a:t>A single instance of JVM is configured with shared processes and memory space in order to run all deployed applications.</a:t>
            </a:r>
          </a:p>
          <a:p>
            <a:pPr marL="0" lvl="0" indent="0" algn="l" defTabSz="914400">
              <a:lnSpc>
                <a:spcPct val="100000"/>
              </a:lnSpc>
              <a:buNone/>
              <a:tabLst/>
              <a:defRPr/>
            </a:pPr>
            <a:r>
              <a:rPr lang="en-US" b="0">
                <a:effectLst/>
              </a:rPr>
              <a:t>The device runs multiple DVM instances with a separate process in shared memory space to deploy the code of each application. </a:t>
            </a:r>
          </a:p>
          <a:p>
            <a:pPr marL="0" lvl="0" indent="0" algn="l" defTabSz="914400">
              <a:lnSpc>
                <a:spcPct val="100000"/>
              </a:lnSpc>
              <a:buNone/>
              <a:tabLst/>
              <a:defRPr/>
            </a:pPr>
            <a:endParaRPr lang="en-US" b="0">
              <a:effectLst/>
            </a:endParaRPr>
          </a:p>
          <a:p>
            <a:pPr marL="0" lvl="0" indent="0" algn="l" defTabSz="914400">
              <a:lnSpc>
                <a:spcPct val="100000"/>
              </a:lnSpc>
              <a:buNone/>
              <a:tabLst/>
              <a:defRPr/>
            </a:pPr>
            <a:r>
              <a:rPr lang="en-US" b="0">
                <a:effectLst/>
              </a:rPr>
              <a:t>The JVM Supports Linux, Windows, and Mac OS.</a:t>
            </a:r>
          </a:p>
          <a:p>
            <a:pPr>
              <a:defRPr/>
            </a:pPr>
            <a:r>
              <a:rPr lang="en-US" b="0">
                <a:effectLst/>
              </a:rPr>
              <a:t>The DVM only supports Android.</a:t>
            </a:r>
            <a:endParaRPr lang="en-US"/>
          </a:p>
          <a:p>
            <a:pPr marL="0" lvl="0" indent="0" algn="l" defTabSz="914400">
              <a:lnSpc>
                <a:spcPct val="100000"/>
              </a:lnSpc>
              <a:buNone/>
              <a:tabLst/>
              <a:defRPr/>
            </a:pPr>
            <a:endParaRPr lang="en-US" b="0">
              <a:effectLst/>
            </a:endParaRPr>
          </a:p>
          <a:p>
            <a:pPr marL="0" lvl="0" indent="0" algn="l" defTabSz="914400">
              <a:lnSpc>
                <a:spcPct val="100000"/>
              </a:lnSpc>
              <a:buNone/>
              <a:tabLst/>
              <a:defRPr/>
            </a:pPr>
            <a:endParaRPr lang="en-US" b="0">
              <a:effectLst/>
            </a:endParaRPr>
          </a:p>
          <a:p>
            <a:pPr marL="0" lvl="0" indent="0" algn="l" defTabSz="914400">
              <a:lnSpc>
                <a:spcPct val="100000"/>
              </a:lnSpc>
              <a:buNone/>
              <a:tabLst/>
              <a:defRPr/>
            </a:pPr>
            <a:endParaRPr lang="en-US" b="0">
              <a:effectLst/>
            </a:endParaRPr>
          </a:p>
          <a:p>
            <a:pPr marL="0" lvl="0" indent="0" algn="l" defTabSz="914400">
              <a:lnSpc>
                <a:spcPct val="100000"/>
              </a:lnSpc>
              <a:buNone/>
              <a:tabLst/>
              <a:defRPr/>
            </a:pPr>
            <a:endParaRPr lang="en-US" b="0">
              <a:effectLst/>
            </a:endParaRPr>
          </a:p>
          <a:p>
            <a:pPr marL="0" lvl="0" indent="0" algn="l" defTabSz="914400">
              <a:lnSpc>
                <a:spcPct val="100000"/>
              </a:lnSpc>
              <a:buNone/>
              <a:tabLst/>
              <a:defRPr/>
            </a:pPr>
            <a:endParaRPr lang="en-US" b="0">
              <a:effectLst/>
            </a:endParaRPr>
          </a:p>
          <a:p>
            <a:pPr marL="0" lvl="0" indent="0" algn="l" defTabSz="914400">
              <a:lnSpc>
                <a:spcPct val="100000"/>
              </a:lnSpc>
              <a:buNone/>
              <a:tabLst/>
              <a:defRPr/>
            </a:pPr>
            <a:endParaRPr lang="en-US" b="0">
              <a:effectLst/>
            </a:endParaRPr>
          </a:p>
          <a:p>
            <a:pPr marL="0" lvl="0" indent="0" algn="l" defTabSz="914400">
              <a:lnSpc>
                <a:spcPct val="100000"/>
              </a:lnSpc>
              <a:buNone/>
              <a:tabLst/>
              <a:defRPr/>
            </a:pPr>
            <a:endParaRPr lang="en-US" b="0">
              <a:effectLst/>
            </a:endParaRPr>
          </a:p>
          <a:p>
            <a:pPr marL="0" lvl="0" indent="0" algn="l" defTabSz="914400">
              <a:lnSpc>
                <a:spcPct val="100000"/>
              </a:lnSpc>
              <a:buNone/>
              <a:tabLst/>
              <a:defRPr/>
            </a:pPr>
            <a:endParaRPr lang="en-US" b="0">
              <a:effectLst/>
            </a:endParaRPr>
          </a:p>
          <a:p>
            <a:pPr marL="0" lvl="0" indent="0" algn="l" defTabSz="914400">
              <a:lnSpc>
                <a:spcPct val="100000"/>
              </a:lnSpc>
              <a:buNone/>
              <a:tabLst/>
              <a:defRPr/>
            </a:pPr>
            <a:endParaRPr lang="en-US" b="0">
              <a:effectLst/>
            </a:endParaRPr>
          </a:p>
          <a:p>
            <a:pPr marL="0" lvl="0" indent="0" algn="l" defTabSz="914400">
              <a:lnSpc>
                <a:spcPct val="100000"/>
              </a:lnSpc>
              <a:buNone/>
              <a:tabLst/>
              <a:defRPr/>
            </a:pPr>
            <a:endParaRPr lang="en-US" b="0">
              <a:effectLst/>
            </a:endParaRPr>
          </a:p>
          <a:p>
            <a:pPr marL="0" lvl="0" indent="0" algn="l" defTabSz="914400">
              <a:lnSpc>
                <a:spcPct val="100000"/>
              </a:lnSpc>
              <a:buNone/>
              <a:tabLst/>
              <a:defRPr/>
            </a:pPr>
            <a:endParaRPr lang="en-US" b="0">
              <a:effectLst/>
            </a:endParaRPr>
          </a:p>
          <a:p>
            <a:pPr marL="0" lvl="0" indent="0" algn="l" defTabSz="914400">
              <a:lnSpc>
                <a:spcPct val="100000"/>
              </a:lnSpc>
              <a:buNone/>
              <a:tabLst/>
              <a:defRPr/>
            </a:pPr>
            <a:endParaRPr lang="en-US" b="0">
              <a:effectLst/>
            </a:endParaRPr>
          </a:p>
          <a:p>
            <a:pPr marL="0" marR="0" lvl="0" indent="0" algn="l" defTabSz="914400">
              <a:lnSpc>
                <a:spcPct val="100000"/>
              </a:lnSpc>
              <a:spcBef>
                <a:spcPts val="0"/>
              </a:spcBef>
              <a:spcAft>
                <a:spcPts val="0"/>
              </a:spcAft>
              <a:buClrTx/>
              <a:buSzTx/>
              <a:buFontTx/>
              <a:buNone/>
              <a:tabLst/>
              <a:defRPr/>
            </a:pPr>
            <a:endParaRPr lang="en-US" sz="1200" b="0">
              <a:effectLst/>
              <a:cs typeface="Calibri"/>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a:effectLst/>
            </a:endParaRPr>
          </a:p>
          <a:p>
            <a:pPr algn="l" fontAlgn="base"/>
            <a:endParaRPr lang="en-US"/>
          </a:p>
        </p:txBody>
      </p:sp>
      <p:sp>
        <p:nvSpPr>
          <p:cNvPr id="4" name="Slide Number Placeholder 3"/>
          <p:cNvSpPr>
            <a:spLocks noGrp="1"/>
          </p:cNvSpPr>
          <p:nvPr>
            <p:ph type="sldNum" sz="quarter" idx="5"/>
          </p:nvPr>
        </p:nvSpPr>
        <p:spPr/>
        <p:txBody>
          <a:bodyPr/>
          <a:lstStyle/>
          <a:p>
            <a:fld id="{8D7D7FF7-CA98-DA47-964A-6DA8D1EA6B1E}" type="slidenum">
              <a:rPr lang="en-US" smtClean="0"/>
              <a:t>51</a:t>
            </a:fld>
            <a:endParaRPr lang="en-US"/>
          </a:p>
        </p:txBody>
      </p:sp>
    </p:spTree>
    <p:extLst>
      <p:ext uri="{BB962C8B-B14F-4D97-AF65-F5344CB8AC3E}">
        <p14:creationId xmlns:p14="http://schemas.microsoft.com/office/powerpoint/2010/main" val="35550610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defTabSz="914400">
              <a:lnSpc>
                <a:spcPct val="100000"/>
              </a:lnSpc>
              <a:buNone/>
              <a:tabLst/>
              <a:defRPr/>
            </a:pPr>
            <a:r>
              <a:rPr lang="en-US" b="0">
                <a:effectLst/>
              </a:rPr>
              <a:t>The main reasons android decided to use DVM instead of JVM</a:t>
            </a:r>
          </a:p>
          <a:p>
            <a:r>
              <a:rPr lang="en-US" b="0" i="0">
                <a:solidFill>
                  <a:srgbClr val="000000"/>
                </a:solidFill>
                <a:effectLst/>
              </a:rPr>
              <a:t>is</a:t>
            </a:r>
            <a:r>
              <a:rPr lang="en-US">
                <a:solidFill>
                  <a:srgbClr val="000000"/>
                </a:solidFill>
              </a:rPr>
              <a:t> </a:t>
            </a:r>
            <a:endParaRPr lang="en-US">
              <a:solidFill>
                <a:srgbClr val="000000"/>
              </a:solidFill>
              <a:cs typeface="Calibri"/>
            </a:endParaRPr>
          </a:p>
          <a:p>
            <a:pPr algn="l"/>
            <a:r>
              <a:rPr lang="en-US" b="0" i="0">
                <a:solidFill>
                  <a:srgbClr val="000000"/>
                </a:solidFill>
                <a:effectLst/>
              </a:rPr>
              <a:t>DVM takes less memory, runs and loads faster compared to JVM</a:t>
            </a:r>
            <a:endParaRPr lang="en-US"/>
          </a:p>
          <a:p>
            <a:pPr algn="l"/>
            <a:r>
              <a:rPr lang="en-US" b="0" i="0">
                <a:solidFill>
                  <a:srgbClr val="000000"/>
                </a:solidFill>
                <a:effectLst/>
              </a:rPr>
              <a:t>Though JVM is free, it was under GPL license (General Public License), which is not good for Android as most the Android is under Apache license.</a:t>
            </a:r>
            <a:endParaRPr lang="en-US" b="0" i="0">
              <a:solidFill>
                <a:srgbClr val="000000"/>
              </a:solidFill>
              <a:effectLst/>
              <a:cs typeface="Calibri"/>
            </a:endParaRPr>
          </a:p>
          <a:p>
            <a:pPr algn="l"/>
            <a:r>
              <a:rPr lang="en-US" b="0" i="0">
                <a:solidFill>
                  <a:srgbClr val="000000"/>
                </a:solidFill>
                <a:effectLst/>
              </a:rPr>
              <a:t>JVM was designed for desktops and it is too heavy for embedded/mobile devices.</a:t>
            </a:r>
            <a:endParaRPr lang="en-US" b="0" i="0">
              <a:solidFill>
                <a:srgbClr val="000000"/>
              </a:solidFill>
              <a:effectLst/>
              <a:cs typeface="Calibri"/>
            </a:endParaRPr>
          </a:p>
          <a:p>
            <a:pPr marL="0" lvl="0" indent="0" algn="l" defTabSz="914400">
              <a:lnSpc>
                <a:spcPct val="100000"/>
              </a:lnSpc>
              <a:buNone/>
              <a:tabLst/>
              <a:defRPr/>
            </a:pPr>
            <a:endParaRPr lang="en-US" b="0">
              <a:effectLst/>
            </a:endParaRP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8D7D7FF7-CA98-DA47-964A-6DA8D1EA6B1E}" type="slidenum">
              <a:rPr lang="en-US" smtClean="0"/>
              <a:t>52</a:t>
            </a:fld>
            <a:endParaRPr lang="en-US"/>
          </a:p>
        </p:txBody>
      </p:sp>
    </p:spTree>
    <p:extLst>
      <p:ext uri="{BB962C8B-B14F-4D97-AF65-F5344CB8AC3E}">
        <p14:creationId xmlns:p14="http://schemas.microsoft.com/office/powerpoint/2010/main" val="25912630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mentioned earlier something called a JIT or Just in Time compiler. I will explain a little more what that means.</a:t>
            </a:r>
          </a:p>
        </p:txBody>
      </p:sp>
      <p:sp>
        <p:nvSpPr>
          <p:cNvPr id="4" name="Slide Number Placeholder 3"/>
          <p:cNvSpPr>
            <a:spLocks noGrp="1"/>
          </p:cNvSpPr>
          <p:nvPr>
            <p:ph type="sldNum" sz="quarter" idx="5"/>
          </p:nvPr>
        </p:nvSpPr>
        <p:spPr/>
        <p:txBody>
          <a:bodyPr/>
          <a:lstStyle/>
          <a:p>
            <a:fld id="{8D7D7FF7-CA98-DA47-964A-6DA8D1EA6B1E}" type="slidenum">
              <a:rPr lang="en-US" smtClean="0"/>
              <a:t>53</a:t>
            </a:fld>
            <a:endParaRPr lang="en-US"/>
          </a:p>
        </p:txBody>
      </p:sp>
    </p:spTree>
    <p:extLst>
      <p:ext uri="{BB962C8B-B14F-4D97-AF65-F5344CB8AC3E}">
        <p14:creationId xmlns:p14="http://schemas.microsoft.com/office/powerpoint/2010/main" val="3049347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Learn about Mike Sheridan, one of the important programmers that formed Java</a:t>
            </a:r>
          </a:p>
        </p:txBody>
      </p:sp>
      <p:sp>
        <p:nvSpPr>
          <p:cNvPr id="4" name="Slide Number Placeholder 3"/>
          <p:cNvSpPr>
            <a:spLocks noGrp="1"/>
          </p:cNvSpPr>
          <p:nvPr>
            <p:ph type="sldNum" sz="quarter" idx="5"/>
          </p:nvPr>
        </p:nvSpPr>
        <p:spPr/>
        <p:txBody>
          <a:bodyPr/>
          <a:lstStyle/>
          <a:p>
            <a:fld id="{DA208E14-B4FA-430B-9DD2-14F0C72BF37B}" type="slidenum">
              <a:rPr lang="en-US"/>
              <a:t>7</a:t>
            </a:fld>
            <a:endParaRPr lang="en-US"/>
          </a:p>
        </p:txBody>
      </p:sp>
    </p:spTree>
    <p:extLst>
      <p:ext uri="{BB962C8B-B14F-4D97-AF65-F5344CB8AC3E}">
        <p14:creationId xmlns:p14="http://schemas.microsoft.com/office/powerpoint/2010/main" val="37422232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a:t>A Just-In-Time (JIT) compiler compiling bytecodes to native machine code at run time. The JIT compiler is enabled by default.</a:t>
            </a:r>
            <a:endParaRPr lang="en-US">
              <a:cs typeface="Calibri"/>
            </a:endParaRPr>
          </a:p>
          <a:p>
            <a:r>
              <a:rPr lang="en-US"/>
              <a:t>The JIT compilers help the JVM start quickly and have improved performance. </a:t>
            </a:r>
          </a:p>
          <a:p>
            <a:endParaRPr lang="en-US"/>
          </a:p>
          <a:p>
            <a:r>
              <a:rPr lang="en-US"/>
              <a:t>So how it works is: For each method, the JVM maintains a count of the number of times the method is used, it starts the count at a predefined threshold value and is decreased by one every time</a:t>
            </a:r>
          </a:p>
          <a:p>
            <a:r>
              <a:rPr lang="en-US"/>
              <a:t>The method is used.</a:t>
            </a:r>
          </a:p>
          <a:p>
            <a:r>
              <a:rPr lang="en-US"/>
              <a:t>When the count reaches zero, a just-in-time compilation for the method is triggered. </a:t>
            </a:r>
          </a:p>
          <a:p>
            <a:endParaRPr lang="en-US"/>
          </a:p>
          <a:p>
            <a:r>
              <a:rPr lang="en-US"/>
              <a:t>Because of this system, the most-used methods are compiled first by the JVM and less-used methods are compiled later.</a:t>
            </a:r>
          </a:p>
          <a:p>
            <a:r>
              <a:rPr lang="en-US"/>
              <a:t>The threshold value was selected to create a balance between startup times and long-term performance.</a:t>
            </a:r>
          </a:p>
          <a:p>
            <a:endParaRPr lang="en-US"/>
          </a:p>
          <a:p>
            <a:r>
              <a:rPr lang="en-US"/>
              <a:t>The JIT compiler can compile a method at different optimization levels, they are classified as: </a:t>
            </a:r>
            <a:r>
              <a:rPr lang="en-US" b="1"/>
              <a:t>cold</a:t>
            </a:r>
            <a:r>
              <a:rPr lang="en-US"/>
              <a:t>, </a:t>
            </a:r>
            <a:r>
              <a:rPr lang="en-US" b="1"/>
              <a:t>warm</a:t>
            </a:r>
            <a:r>
              <a:rPr lang="en-US"/>
              <a:t>, </a:t>
            </a:r>
            <a:r>
              <a:rPr lang="en-US" b="1"/>
              <a:t>hot</a:t>
            </a:r>
            <a:r>
              <a:rPr lang="en-US"/>
              <a:t>, </a:t>
            </a:r>
            <a:r>
              <a:rPr lang="en-US" b="1" err="1"/>
              <a:t>veryHot</a:t>
            </a:r>
            <a:r>
              <a:rPr lang="en-US"/>
              <a:t>, or </a:t>
            </a:r>
            <a:r>
              <a:rPr lang="en-US" b="1"/>
              <a:t>scorching.</a:t>
            </a:r>
            <a:endParaRPr lang="en-US"/>
          </a:p>
          <a:p>
            <a:endParaRPr lang="en-US"/>
          </a:p>
          <a:p>
            <a:r>
              <a:rPr lang="en-US"/>
              <a:t>Higher/Hotter optimization levels are expected to provide better performance, but they come with a higher cost in terms of CPU and memory. The initial or default optimization level for a method is </a:t>
            </a:r>
            <a:r>
              <a:rPr lang="en-US" b="1"/>
              <a:t>warm.</a:t>
            </a:r>
            <a:endParaRPr lang="en-US"/>
          </a:p>
          <a:p>
            <a:endParaRPr lang="en-US"/>
          </a:p>
          <a:p>
            <a:r>
              <a:rPr lang="en-US"/>
              <a:t>The advantages of a JIT are due to the fact, that since the compilation (com-pill-a-</a:t>
            </a:r>
            <a:r>
              <a:rPr lang="en-US" err="1"/>
              <a:t>tion</a:t>
            </a:r>
            <a:r>
              <a:rPr lang="en-US"/>
              <a:t>) takes place in run time, a JIT compiler has access to dynamic runtime information enabling it to make better optimizations. This means the machine code is optimized to run a specific machine’s CPU architecture.</a:t>
            </a:r>
            <a:br>
              <a:rPr lang="en-US">
                <a:cs typeface="+mn-lt"/>
              </a:rPr>
            </a:br>
            <a:endParaRPr lang="en-US"/>
          </a:p>
          <a:p>
            <a:endParaRPr lang="en-US">
              <a:cs typeface="+mn-lt"/>
            </a:endParaRPr>
          </a:p>
          <a:p>
            <a:pPr algn="l"/>
            <a:br>
              <a:rPr lang="en-US">
                <a:cs typeface="+mn-lt"/>
              </a:rPr>
            </a:br>
            <a:br>
              <a:rPr lang="en-US">
                <a:cs typeface="+mn-lt"/>
              </a:rPr>
            </a:br>
            <a:endParaRPr lang="en-US">
              <a:cs typeface="Calibri"/>
            </a:endParaRPr>
          </a:p>
        </p:txBody>
      </p:sp>
      <p:sp>
        <p:nvSpPr>
          <p:cNvPr id="4" name="Slide Number Placeholder 3"/>
          <p:cNvSpPr>
            <a:spLocks noGrp="1"/>
          </p:cNvSpPr>
          <p:nvPr>
            <p:ph type="sldNum" sz="quarter" idx="5"/>
          </p:nvPr>
        </p:nvSpPr>
        <p:spPr/>
        <p:txBody>
          <a:bodyPr/>
          <a:lstStyle/>
          <a:p>
            <a:fld id="{8D7D7FF7-CA98-DA47-964A-6DA8D1EA6B1E}" type="slidenum">
              <a:rPr lang="en-US" smtClean="0"/>
              <a:t>54</a:t>
            </a:fld>
            <a:endParaRPr lang="en-US"/>
          </a:p>
        </p:txBody>
      </p:sp>
    </p:spTree>
    <p:extLst>
      <p:ext uri="{BB962C8B-B14F-4D97-AF65-F5344CB8AC3E}">
        <p14:creationId xmlns:p14="http://schemas.microsoft.com/office/powerpoint/2010/main" val="30039910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Byte-code is similar to Intel Assembly, but easier to read</a:t>
            </a:r>
          </a:p>
          <a:p>
            <a:r>
              <a:rPr lang="en-US">
                <a:cs typeface="Calibri"/>
              </a:rPr>
              <a:t>JVM developers are </a:t>
            </a:r>
            <a:r>
              <a:rPr lang="en-US" err="1">
                <a:cs typeface="Calibri"/>
              </a:rPr>
              <a:t>hesistent</a:t>
            </a:r>
            <a:r>
              <a:rPr lang="en-US">
                <a:cs typeface="Calibri"/>
              </a:rPr>
              <a:t> to add new opcodes</a:t>
            </a:r>
          </a:p>
        </p:txBody>
      </p:sp>
      <p:sp>
        <p:nvSpPr>
          <p:cNvPr id="4" name="Slide Number Placeholder 3"/>
          <p:cNvSpPr>
            <a:spLocks noGrp="1"/>
          </p:cNvSpPr>
          <p:nvPr>
            <p:ph type="sldNum" sz="quarter" idx="5"/>
          </p:nvPr>
        </p:nvSpPr>
        <p:spPr/>
        <p:txBody>
          <a:bodyPr/>
          <a:lstStyle/>
          <a:p>
            <a:fld id="{DA208E14-B4FA-430B-9DD2-14F0C72BF37B}" type="slidenum">
              <a:rPr lang="en-US"/>
              <a:t>56</a:t>
            </a:fld>
            <a:endParaRPr lang="en-US"/>
          </a:p>
        </p:txBody>
      </p:sp>
    </p:spTree>
    <p:extLst>
      <p:ext uri="{BB962C8B-B14F-4D97-AF65-F5344CB8AC3E}">
        <p14:creationId xmlns:p14="http://schemas.microsoft.com/office/powerpoint/2010/main" val="30125480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Compiled similarly to the way </a:t>
            </a:r>
            <a:r>
              <a:rPr lang="en-US" err="1">
                <a:cs typeface="Calibri"/>
              </a:rPr>
              <a:t>gcc</a:t>
            </a:r>
            <a:r>
              <a:rPr lang="en-US">
                <a:cs typeface="Calibri"/>
              </a:rPr>
              <a:t> works, however must download JDK in WSL terminal to work with java</a:t>
            </a:r>
          </a:p>
        </p:txBody>
      </p:sp>
      <p:sp>
        <p:nvSpPr>
          <p:cNvPr id="4" name="Slide Number Placeholder 3"/>
          <p:cNvSpPr>
            <a:spLocks noGrp="1"/>
          </p:cNvSpPr>
          <p:nvPr>
            <p:ph type="sldNum" sz="quarter" idx="5"/>
          </p:nvPr>
        </p:nvSpPr>
        <p:spPr/>
        <p:txBody>
          <a:bodyPr/>
          <a:lstStyle/>
          <a:p>
            <a:fld id="{DA208E14-B4FA-430B-9DD2-14F0C72BF37B}" type="slidenum">
              <a:rPr lang="en-US"/>
              <a:t>57</a:t>
            </a:fld>
            <a:endParaRPr lang="en-US"/>
          </a:p>
        </p:txBody>
      </p:sp>
    </p:spTree>
    <p:extLst>
      <p:ext uri="{BB962C8B-B14F-4D97-AF65-F5344CB8AC3E}">
        <p14:creationId xmlns:p14="http://schemas.microsoft.com/office/powerpoint/2010/main" val="3410164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De-constructed class showing methods</a:t>
            </a:r>
          </a:p>
          <a:p>
            <a:r>
              <a:rPr lang="en-US">
                <a:cs typeface="Calibri"/>
              </a:rPr>
              <a:t>HelloWorld constructor added by Java</a:t>
            </a:r>
          </a:p>
        </p:txBody>
      </p:sp>
      <p:sp>
        <p:nvSpPr>
          <p:cNvPr id="4" name="Slide Number Placeholder 3"/>
          <p:cNvSpPr>
            <a:spLocks noGrp="1"/>
          </p:cNvSpPr>
          <p:nvPr>
            <p:ph type="sldNum" sz="quarter" idx="5"/>
          </p:nvPr>
        </p:nvSpPr>
        <p:spPr/>
        <p:txBody>
          <a:bodyPr/>
          <a:lstStyle/>
          <a:p>
            <a:fld id="{DA208E14-B4FA-430B-9DD2-14F0C72BF37B}" type="slidenum">
              <a:rPr lang="en-US"/>
              <a:t>58</a:t>
            </a:fld>
            <a:endParaRPr lang="en-US"/>
          </a:p>
        </p:txBody>
      </p:sp>
    </p:spTree>
    <p:extLst>
      <p:ext uri="{BB962C8B-B14F-4D97-AF65-F5344CB8AC3E}">
        <p14:creationId xmlns:p14="http://schemas.microsoft.com/office/powerpoint/2010/main" val="10416250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 provides just the bytecode, -v provides a significant amount of information more than -c</a:t>
            </a:r>
          </a:p>
        </p:txBody>
      </p:sp>
      <p:sp>
        <p:nvSpPr>
          <p:cNvPr id="4" name="Slide Number Placeholder 3"/>
          <p:cNvSpPr>
            <a:spLocks noGrp="1"/>
          </p:cNvSpPr>
          <p:nvPr>
            <p:ph type="sldNum" sz="quarter" idx="5"/>
          </p:nvPr>
        </p:nvSpPr>
        <p:spPr/>
        <p:txBody>
          <a:bodyPr/>
          <a:lstStyle/>
          <a:p>
            <a:fld id="{DA208E14-B4FA-430B-9DD2-14F0C72BF37B}" type="slidenum">
              <a:rPr lang="en-US"/>
              <a:t>59</a:t>
            </a:fld>
            <a:endParaRPr lang="en-US"/>
          </a:p>
        </p:txBody>
      </p:sp>
    </p:spTree>
    <p:extLst>
      <p:ext uri="{BB962C8B-B14F-4D97-AF65-F5344CB8AC3E}">
        <p14:creationId xmlns:p14="http://schemas.microsoft.com/office/powerpoint/2010/main" val="8816032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portion shows the bytecode for the no-</a:t>
            </a:r>
            <a:r>
              <a:rPr lang="en-US" err="1">
                <a:cs typeface="Calibri"/>
              </a:rPr>
              <a:t>args</a:t>
            </a:r>
            <a:r>
              <a:rPr lang="en-US">
                <a:cs typeface="Calibri"/>
              </a:rPr>
              <a:t> void constructor created by java. </a:t>
            </a:r>
            <a:endParaRPr lang="en-US"/>
          </a:p>
          <a:p>
            <a:r>
              <a:rPr lang="en-US" err="1">
                <a:cs typeface="Calibri"/>
              </a:rPr>
              <a:t>Invokespecial</a:t>
            </a:r>
            <a:r>
              <a:rPr lang="en-US">
                <a:cs typeface="Calibri"/>
              </a:rPr>
              <a:t> is the magic of the JVM that automatically class the java/lang package, rather than importing and utilizing manually. </a:t>
            </a:r>
          </a:p>
          <a:p>
            <a:r>
              <a:rPr lang="en-US">
                <a:cs typeface="Calibri"/>
              </a:rPr>
              <a:t>&lt;</a:t>
            </a:r>
            <a:r>
              <a:rPr lang="en-US" err="1">
                <a:cs typeface="Calibri"/>
              </a:rPr>
              <a:t>init</a:t>
            </a:r>
            <a:r>
              <a:rPr lang="en-US">
                <a:cs typeface="Calibri"/>
              </a:rPr>
              <a:t>&gt; = constructor</a:t>
            </a:r>
          </a:p>
          <a:p>
            <a:r>
              <a:rPr lang="en-US">
                <a:cs typeface="Calibri"/>
              </a:rPr>
              <a:t>Returns void</a:t>
            </a:r>
          </a:p>
        </p:txBody>
      </p:sp>
      <p:sp>
        <p:nvSpPr>
          <p:cNvPr id="4" name="Slide Number Placeholder 3"/>
          <p:cNvSpPr>
            <a:spLocks noGrp="1"/>
          </p:cNvSpPr>
          <p:nvPr>
            <p:ph type="sldNum" sz="quarter" idx="5"/>
          </p:nvPr>
        </p:nvSpPr>
        <p:spPr/>
        <p:txBody>
          <a:bodyPr/>
          <a:lstStyle/>
          <a:p>
            <a:fld id="{DA208E14-B4FA-430B-9DD2-14F0C72BF37B}" type="slidenum">
              <a:rPr lang="en-US"/>
              <a:t>62</a:t>
            </a:fld>
            <a:endParaRPr lang="en-US"/>
          </a:p>
        </p:txBody>
      </p:sp>
    </p:spTree>
    <p:extLst>
      <p:ext uri="{BB962C8B-B14F-4D97-AF65-F5344CB8AC3E}">
        <p14:creationId xmlns:p14="http://schemas.microsoft.com/office/powerpoint/2010/main" val="1078272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Getstatic</a:t>
            </a:r>
            <a:r>
              <a:rPr lang="en-US">
                <a:cs typeface="Calibri"/>
              </a:rPr>
              <a:t> and </a:t>
            </a:r>
            <a:r>
              <a:rPr lang="en-US" err="1">
                <a:cs typeface="Calibri"/>
              </a:rPr>
              <a:t>invokevirtual</a:t>
            </a:r>
            <a:r>
              <a:rPr lang="en-US">
                <a:cs typeface="Calibri"/>
              </a:rPr>
              <a:t> function similarly to </a:t>
            </a:r>
            <a:r>
              <a:rPr lang="en-US" err="1">
                <a:cs typeface="Calibri"/>
              </a:rPr>
              <a:t>invokespecial</a:t>
            </a:r>
            <a:r>
              <a:rPr lang="en-US">
                <a:cs typeface="Calibri"/>
              </a:rPr>
              <a:t>, invokes special things the JVM  does to make programming easier.</a:t>
            </a:r>
          </a:p>
          <a:p>
            <a:r>
              <a:rPr lang="en-US" err="1">
                <a:cs typeface="Calibri"/>
              </a:rPr>
              <a:t>Ldc</a:t>
            </a:r>
            <a:r>
              <a:rPr lang="en-US">
                <a:cs typeface="Calibri"/>
              </a:rPr>
              <a:t> loads string onto stack</a:t>
            </a:r>
          </a:p>
          <a:p>
            <a:r>
              <a:rPr lang="en-US">
                <a:cs typeface="Calibri"/>
              </a:rPr>
              <a:t>Return = return void</a:t>
            </a:r>
          </a:p>
        </p:txBody>
      </p:sp>
      <p:sp>
        <p:nvSpPr>
          <p:cNvPr id="4" name="Slide Number Placeholder 3"/>
          <p:cNvSpPr>
            <a:spLocks noGrp="1"/>
          </p:cNvSpPr>
          <p:nvPr>
            <p:ph type="sldNum" sz="quarter" idx="5"/>
          </p:nvPr>
        </p:nvSpPr>
        <p:spPr/>
        <p:txBody>
          <a:bodyPr/>
          <a:lstStyle/>
          <a:p>
            <a:fld id="{DA208E14-B4FA-430B-9DD2-14F0C72BF37B}" type="slidenum">
              <a:rPr lang="en-US"/>
              <a:t>63</a:t>
            </a:fld>
            <a:endParaRPr lang="en-US"/>
          </a:p>
        </p:txBody>
      </p:sp>
    </p:spTree>
    <p:extLst>
      <p:ext uri="{BB962C8B-B14F-4D97-AF65-F5344CB8AC3E}">
        <p14:creationId xmlns:p14="http://schemas.microsoft.com/office/powerpoint/2010/main" val="40076970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Simple loop iterating 10 times, incrementing two variables</a:t>
            </a:r>
          </a:p>
        </p:txBody>
      </p:sp>
      <p:sp>
        <p:nvSpPr>
          <p:cNvPr id="4" name="Slide Number Placeholder 3"/>
          <p:cNvSpPr>
            <a:spLocks noGrp="1"/>
          </p:cNvSpPr>
          <p:nvPr>
            <p:ph type="sldNum" sz="quarter" idx="5"/>
          </p:nvPr>
        </p:nvSpPr>
        <p:spPr/>
        <p:txBody>
          <a:bodyPr/>
          <a:lstStyle/>
          <a:p>
            <a:fld id="{DA208E14-B4FA-430B-9DD2-14F0C72BF37B}" type="slidenum">
              <a:rPr lang="en-US"/>
              <a:t>64</a:t>
            </a:fld>
            <a:endParaRPr lang="en-US"/>
          </a:p>
        </p:txBody>
      </p:sp>
    </p:spTree>
    <p:extLst>
      <p:ext uri="{BB962C8B-B14F-4D97-AF65-F5344CB8AC3E}">
        <p14:creationId xmlns:p14="http://schemas.microsoft.com/office/powerpoint/2010/main" val="18819608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Java operates on a stack architecture in part due to the non-machine dependent code</a:t>
            </a:r>
          </a:p>
          <a:p>
            <a:r>
              <a:rPr lang="en-US">
                <a:cs typeface="Calibri"/>
              </a:rPr>
              <a:t>Two stacks created essentially:</a:t>
            </a:r>
          </a:p>
          <a:p>
            <a:r>
              <a:rPr lang="en-US">
                <a:cs typeface="Calibri"/>
              </a:rPr>
              <a:t>Local variables</a:t>
            </a:r>
          </a:p>
          <a:p>
            <a:r>
              <a:rPr lang="en-US">
                <a:cs typeface="Calibri"/>
              </a:rPr>
              <a:t>And the stack we will work with</a:t>
            </a:r>
          </a:p>
        </p:txBody>
      </p:sp>
      <p:sp>
        <p:nvSpPr>
          <p:cNvPr id="4" name="Slide Number Placeholder 3"/>
          <p:cNvSpPr>
            <a:spLocks noGrp="1"/>
          </p:cNvSpPr>
          <p:nvPr>
            <p:ph type="sldNum" sz="quarter" idx="5"/>
          </p:nvPr>
        </p:nvSpPr>
        <p:spPr/>
        <p:txBody>
          <a:bodyPr/>
          <a:lstStyle/>
          <a:p>
            <a:fld id="{DA208E14-B4FA-430B-9DD2-14F0C72BF37B}" type="slidenum">
              <a:rPr lang="en-US"/>
              <a:t>66</a:t>
            </a:fld>
            <a:endParaRPr lang="en-US"/>
          </a:p>
        </p:txBody>
      </p:sp>
    </p:spTree>
    <p:extLst>
      <p:ext uri="{BB962C8B-B14F-4D97-AF65-F5344CB8AC3E}">
        <p14:creationId xmlns:p14="http://schemas.microsoft.com/office/powerpoint/2010/main" val="2324022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Iconst0 loads a constant onto the stack</a:t>
            </a:r>
          </a:p>
          <a:p>
            <a:r>
              <a:rPr lang="en-US">
                <a:cs typeface="Calibri"/>
              </a:rPr>
              <a:t>Locals stack is indexed at 0, 0 is occupied by this pointer</a:t>
            </a:r>
          </a:p>
        </p:txBody>
      </p:sp>
      <p:sp>
        <p:nvSpPr>
          <p:cNvPr id="4" name="Slide Number Placeholder 3"/>
          <p:cNvSpPr>
            <a:spLocks noGrp="1"/>
          </p:cNvSpPr>
          <p:nvPr>
            <p:ph type="sldNum" sz="quarter" idx="5"/>
          </p:nvPr>
        </p:nvSpPr>
        <p:spPr/>
        <p:txBody>
          <a:bodyPr/>
          <a:lstStyle/>
          <a:p>
            <a:fld id="{DA208E14-B4FA-430B-9DD2-14F0C72BF37B}" type="slidenum">
              <a:rPr lang="en-US"/>
              <a:t>67</a:t>
            </a:fld>
            <a:endParaRPr lang="en-US"/>
          </a:p>
        </p:txBody>
      </p:sp>
    </p:spTree>
    <p:extLst>
      <p:ext uri="{BB962C8B-B14F-4D97-AF65-F5344CB8AC3E}">
        <p14:creationId xmlns:p14="http://schemas.microsoft.com/office/powerpoint/2010/main" val="46387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about Patrick Naughton, one of the important programmers that formed Java</a:t>
            </a:r>
          </a:p>
          <a:p>
            <a:endParaRPr lang="en-US" dirty="0">
              <a:cs typeface="Calibri"/>
            </a:endParaRPr>
          </a:p>
        </p:txBody>
      </p:sp>
      <p:sp>
        <p:nvSpPr>
          <p:cNvPr id="4" name="Slide Number Placeholder 3"/>
          <p:cNvSpPr>
            <a:spLocks noGrp="1"/>
          </p:cNvSpPr>
          <p:nvPr>
            <p:ph type="sldNum" sz="quarter" idx="5"/>
          </p:nvPr>
        </p:nvSpPr>
        <p:spPr/>
        <p:txBody>
          <a:bodyPr/>
          <a:lstStyle/>
          <a:p>
            <a:fld id="{DA208E14-B4FA-430B-9DD2-14F0C72BF37B}" type="slidenum">
              <a:rPr lang="en-US"/>
              <a:t>8</a:t>
            </a:fld>
            <a:endParaRPr lang="en-US"/>
          </a:p>
        </p:txBody>
      </p:sp>
    </p:spTree>
    <p:extLst>
      <p:ext uri="{BB962C8B-B14F-4D97-AF65-F5344CB8AC3E}">
        <p14:creationId xmlns:p14="http://schemas.microsoft.com/office/powerpoint/2010/main" val="16597030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Istore_1 pushes from stack to local variable slot 1, </a:t>
            </a:r>
          </a:p>
        </p:txBody>
      </p:sp>
      <p:sp>
        <p:nvSpPr>
          <p:cNvPr id="4" name="Slide Number Placeholder 3"/>
          <p:cNvSpPr>
            <a:spLocks noGrp="1"/>
          </p:cNvSpPr>
          <p:nvPr>
            <p:ph type="sldNum" sz="quarter" idx="5"/>
          </p:nvPr>
        </p:nvSpPr>
        <p:spPr/>
        <p:txBody>
          <a:bodyPr/>
          <a:lstStyle/>
          <a:p>
            <a:fld id="{DA208E14-B4FA-430B-9DD2-14F0C72BF37B}" type="slidenum">
              <a:rPr lang="en-US"/>
              <a:t>68</a:t>
            </a:fld>
            <a:endParaRPr lang="en-US"/>
          </a:p>
        </p:txBody>
      </p:sp>
    </p:spTree>
    <p:extLst>
      <p:ext uri="{BB962C8B-B14F-4D97-AF65-F5344CB8AC3E}">
        <p14:creationId xmlns:p14="http://schemas.microsoft.com/office/powerpoint/2010/main" val="10898390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Zero loaded and pushed onto local variable slot representing I in for loop</a:t>
            </a:r>
          </a:p>
          <a:p>
            <a:r>
              <a:rPr lang="en-US">
                <a:cs typeface="Calibri"/>
              </a:rPr>
              <a:t>Top 0 = I</a:t>
            </a:r>
          </a:p>
          <a:p>
            <a:r>
              <a:rPr lang="en-US">
                <a:cs typeface="Calibri"/>
              </a:rPr>
              <a:t>Middle 0 = count</a:t>
            </a:r>
          </a:p>
        </p:txBody>
      </p:sp>
      <p:sp>
        <p:nvSpPr>
          <p:cNvPr id="4" name="Slide Number Placeholder 3"/>
          <p:cNvSpPr>
            <a:spLocks noGrp="1"/>
          </p:cNvSpPr>
          <p:nvPr>
            <p:ph type="sldNum" sz="quarter" idx="5"/>
          </p:nvPr>
        </p:nvSpPr>
        <p:spPr/>
        <p:txBody>
          <a:bodyPr/>
          <a:lstStyle/>
          <a:p>
            <a:fld id="{DA208E14-B4FA-430B-9DD2-14F0C72BF37B}" type="slidenum">
              <a:rPr lang="en-US"/>
              <a:t>71</a:t>
            </a:fld>
            <a:endParaRPr lang="en-US"/>
          </a:p>
        </p:txBody>
      </p:sp>
    </p:spTree>
    <p:extLst>
      <p:ext uri="{BB962C8B-B14F-4D97-AF65-F5344CB8AC3E}">
        <p14:creationId xmlns:p14="http://schemas.microsoft.com/office/powerpoint/2010/main" val="26786754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Iload_2 loads from position 2 from locals stack, loads zero back onto stack</a:t>
            </a:r>
          </a:p>
          <a:p>
            <a:r>
              <a:rPr lang="en-US" err="1">
                <a:cs typeface="Calibri"/>
              </a:rPr>
              <a:t>Bipush</a:t>
            </a:r>
            <a:r>
              <a:rPr lang="en-US">
                <a:cs typeface="Calibri"/>
              </a:rPr>
              <a:t> pushes 10 onto stack</a:t>
            </a:r>
          </a:p>
        </p:txBody>
      </p:sp>
      <p:sp>
        <p:nvSpPr>
          <p:cNvPr id="4" name="Slide Number Placeholder 3"/>
          <p:cNvSpPr>
            <a:spLocks noGrp="1"/>
          </p:cNvSpPr>
          <p:nvPr>
            <p:ph type="sldNum" sz="quarter" idx="5"/>
          </p:nvPr>
        </p:nvSpPr>
        <p:spPr/>
        <p:txBody>
          <a:bodyPr/>
          <a:lstStyle/>
          <a:p>
            <a:fld id="{DA208E14-B4FA-430B-9DD2-14F0C72BF37B}" type="slidenum">
              <a:rPr lang="en-US"/>
              <a:t>72</a:t>
            </a:fld>
            <a:endParaRPr lang="en-US"/>
          </a:p>
        </p:txBody>
      </p:sp>
    </p:spTree>
    <p:extLst>
      <p:ext uri="{BB962C8B-B14F-4D97-AF65-F5344CB8AC3E}">
        <p14:creationId xmlns:p14="http://schemas.microsoft.com/office/powerpoint/2010/main" val="17102809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If_icmpge</a:t>
            </a:r>
            <a:r>
              <a:rPr lang="en-US">
                <a:cs typeface="Calibri"/>
              </a:rPr>
              <a:t> is a branch opcode which will take in the two numbers on the stack. It compares the two most recent additions to the stack, in this case 0,10 and checks if 0 is greater or equal to 10. If it is, it jumps to line 19 in bytecode</a:t>
            </a:r>
          </a:p>
          <a:p>
            <a:r>
              <a:rPr lang="en-US">
                <a:cs typeface="Calibri"/>
              </a:rPr>
              <a:t>If not &gt;= it will continue through bytecode</a:t>
            </a:r>
          </a:p>
        </p:txBody>
      </p:sp>
      <p:sp>
        <p:nvSpPr>
          <p:cNvPr id="4" name="Slide Number Placeholder 3"/>
          <p:cNvSpPr>
            <a:spLocks noGrp="1"/>
          </p:cNvSpPr>
          <p:nvPr>
            <p:ph type="sldNum" sz="quarter" idx="5"/>
          </p:nvPr>
        </p:nvSpPr>
        <p:spPr/>
        <p:txBody>
          <a:bodyPr/>
          <a:lstStyle/>
          <a:p>
            <a:fld id="{DA208E14-B4FA-430B-9DD2-14F0C72BF37B}" type="slidenum">
              <a:rPr lang="en-US"/>
              <a:t>74</a:t>
            </a:fld>
            <a:endParaRPr lang="en-US"/>
          </a:p>
        </p:txBody>
      </p:sp>
    </p:spTree>
    <p:extLst>
      <p:ext uri="{BB962C8B-B14F-4D97-AF65-F5344CB8AC3E}">
        <p14:creationId xmlns:p14="http://schemas.microsoft.com/office/powerpoint/2010/main" val="42338674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Iinc</a:t>
            </a:r>
            <a:r>
              <a:rPr lang="en-US">
                <a:cs typeface="Calibri"/>
              </a:rPr>
              <a:t> will increment locals slot 1 by 1 and locals slot 2 by 1 and will loop to step 4 to restart the loop</a:t>
            </a:r>
          </a:p>
        </p:txBody>
      </p:sp>
      <p:sp>
        <p:nvSpPr>
          <p:cNvPr id="4" name="Slide Number Placeholder 3"/>
          <p:cNvSpPr>
            <a:spLocks noGrp="1"/>
          </p:cNvSpPr>
          <p:nvPr>
            <p:ph type="sldNum" sz="quarter" idx="5"/>
          </p:nvPr>
        </p:nvSpPr>
        <p:spPr/>
        <p:txBody>
          <a:bodyPr/>
          <a:lstStyle/>
          <a:p>
            <a:fld id="{DA208E14-B4FA-430B-9DD2-14F0C72BF37B}" type="slidenum">
              <a:rPr lang="en-US"/>
              <a:t>76</a:t>
            </a:fld>
            <a:endParaRPr lang="en-US"/>
          </a:p>
        </p:txBody>
      </p:sp>
    </p:spTree>
    <p:extLst>
      <p:ext uri="{BB962C8B-B14F-4D97-AF65-F5344CB8AC3E}">
        <p14:creationId xmlns:p14="http://schemas.microsoft.com/office/powerpoint/2010/main" val="41247707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process is restarted and 1 Is loaded from locals slot 2 to the stack, followed by the </a:t>
            </a:r>
            <a:r>
              <a:rPr lang="en-US" err="1">
                <a:cs typeface="Calibri"/>
              </a:rPr>
              <a:t>bipush</a:t>
            </a:r>
            <a:r>
              <a:rPr lang="en-US">
                <a:cs typeface="Calibri"/>
              </a:rPr>
              <a:t> which again pushes 10 onto the stack.</a:t>
            </a:r>
          </a:p>
        </p:txBody>
      </p:sp>
      <p:sp>
        <p:nvSpPr>
          <p:cNvPr id="4" name="Slide Number Placeholder 3"/>
          <p:cNvSpPr>
            <a:spLocks noGrp="1"/>
          </p:cNvSpPr>
          <p:nvPr>
            <p:ph type="sldNum" sz="quarter" idx="5"/>
          </p:nvPr>
        </p:nvSpPr>
        <p:spPr/>
        <p:txBody>
          <a:bodyPr/>
          <a:lstStyle/>
          <a:p>
            <a:fld id="{DA208E14-B4FA-430B-9DD2-14F0C72BF37B}" type="slidenum">
              <a:rPr lang="en-US"/>
              <a:t>78</a:t>
            </a:fld>
            <a:endParaRPr lang="en-US"/>
          </a:p>
        </p:txBody>
      </p:sp>
    </p:spTree>
    <p:extLst>
      <p:ext uri="{BB962C8B-B14F-4D97-AF65-F5344CB8AC3E}">
        <p14:creationId xmlns:p14="http://schemas.microsoft.com/office/powerpoint/2010/main" val="25155666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Eventually we reach the end of the loop where count and I have been incremented to 10. The </a:t>
            </a:r>
            <a:r>
              <a:rPr lang="en-US" err="1">
                <a:cs typeface="Calibri"/>
              </a:rPr>
              <a:t>if_icmpge</a:t>
            </a:r>
            <a:r>
              <a:rPr lang="en-US">
                <a:cs typeface="Calibri"/>
              </a:rPr>
              <a:t> finds that 10 &gt;= 10, it will jump and load locals slot 1 (count) into the stack</a:t>
            </a:r>
          </a:p>
          <a:p>
            <a:r>
              <a:rPr lang="en-US" err="1">
                <a:cs typeface="Calibri"/>
              </a:rPr>
              <a:t>Ireturn</a:t>
            </a:r>
            <a:r>
              <a:rPr lang="en-US">
                <a:cs typeface="Calibri"/>
              </a:rPr>
              <a:t> returns an int value (count)</a:t>
            </a:r>
          </a:p>
        </p:txBody>
      </p:sp>
      <p:sp>
        <p:nvSpPr>
          <p:cNvPr id="4" name="Slide Number Placeholder 3"/>
          <p:cNvSpPr>
            <a:spLocks noGrp="1"/>
          </p:cNvSpPr>
          <p:nvPr>
            <p:ph type="sldNum" sz="quarter" idx="5"/>
          </p:nvPr>
        </p:nvSpPr>
        <p:spPr/>
        <p:txBody>
          <a:bodyPr/>
          <a:lstStyle/>
          <a:p>
            <a:fld id="{DA208E14-B4FA-430B-9DD2-14F0C72BF37B}" type="slidenum">
              <a:rPr lang="en-US"/>
              <a:t>80</a:t>
            </a:fld>
            <a:endParaRPr lang="en-US"/>
          </a:p>
        </p:txBody>
      </p:sp>
    </p:spTree>
    <p:extLst>
      <p:ext uri="{BB962C8B-B14F-4D97-AF65-F5344CB8AC3E}">
        <p14:creationId xmlns:p14="http://schemas.microsoft.com/office/powerpoint/2010/main" val="36881616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Programming languages are similar to most things we find involving tradeoffs. Scratch might be easy to read and understand but it isn't quick or reliable. C is something that is extremely reliable, but isn't as intuitive as python. </a:t>
            </a:r>
          </a:p>
          <a:p>
            <a:r>
              <a:rPr lang="en-US">
                <a:cs typeface="Calibri"/>
              </a:rPr>
              <a:t>Languages are designed to have different strengths and capabilities, hence the </a:t>
            </a:r>
            <a:r>
              <a:rPr lang="en-US" err="1">
                <a:cs typeface="Calibri"/>
              </a:rPr>
              <a:t>profliferation</a:t>
            </a:r>
            <a:r>
              <a:rPr lang="en-US">
                <a:cs typeface="Calibri"/>
              </a:rPr>
              <a:t> of high level languages</a:t>
            </a:r>
          </a:p>
        </p:txBody>
      </p:sp>
      <p:sp>
        <p:nvSpPr>
          <p:cNvPr id="4" name="Slide Number Placeholder 3"/>
          <p:cNvSpPr>
            <a:spLocks noGrp="1"/>
          </p:cNvSpPr>
          <p:nvPr>
            <p:ph type="sldNum" sz="quarter" idx="5"/>
          </p:nvPr>
        </p:nvSpPr>
        <p:spPr/>
        <p:txBody>
          <a:bodyPr/>
          <a:lstStyle/>
          <a:p>
            <a:fld id="{DA208E14-B4FA-430B-9DD2-14F0C72BF37B}" type="slidenum">
              <a:rPr lang="en-US"/>
              <a:t>82</a:t>
            </a:fld>
            <a:endParaRPr lang="en-US"/>
          </a:p>
        </p:txBody>
      </p:sp>
    </p:spTree>
    <p:extLst>
      <p:ext uri="{BB962C8B-B14F-4D97-AF65-F5344CB8AC3E}">
        <p14:creationId xmlns:p14="http://schemas.microsoft.com/office/powerpoint/2010/main" val="11192309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Matrix Multiplication is one of the best ways to test performance due to the sheer number of calculations needed. Matrix Multiplication is used for AI in neural nets and LLMs.</a:t>
            </a:r>
          </a:p>
        </p:txBody>
      </p:sp>
      <p:sp>
        <p:nvSpPr>
          <p:cNvPr id="4" name="Slide Number Placeholder 3"/>
          <p:cNvSpPr>
            <a:spLocks noGrp="1"/>
          </p:cNvSpPr>
          <p:nvPr>
            <p:ph type="sldNum" sz="quarter" idx="5"/>
          </p:nvPr>
        </p:nvSpPr>
        <p:spPr/>
        <p:txBody>
          <a:bodyPr/>
          <a:lstStyle/>
          <a:p>
            <a:fld id="{DA208E14-B4FA-430B-9DD2-14F0C72BF37B}" type="slidenum">
              <a:rPr lang="en-US"/>
              <a:t>84</a:t>
            </a:fld>
            <a:endParaRPr lang="en-US"/>
          </a:p>
        </p:txBody>
      </p:sp>
    </p:spTree>
    <p:extLst>
      <p:ext uri="{BB962C8B-B14F-4D97-AF65-F5344CB8AC3E}">
        <p14:creationId xmlns:p14="http://schemas.microsoft.com/office/powerpoint/2010/main" val="18886344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24 lines of code</a:t>
            </a:r>
          </a:p>
        </p:txBody>
      </p:sp>
      <p:sp>
        <p:nvSpPr>
          <p:cNvPr id="4" name="Slide Number Placeholder 3"/>
          <p:cNvSpPr>
            <a:spLocks noGrp="1"/>
          </p:cNvSpPr>
          <p:nvPr>
            <p:ph type="sldNum" sz="quarter" idx="5"/>
          </p:nvPr>
        </p:nvSpPr>
        <p:spPr/>
        <p:txBody>
          <a:bodyPr/>
          <a:lstStyle/>
          <a:p>
            <a:fld id="{243CC0E6-F281-44E8-AE39-7A6DC3367F55}" type="slidenum">
              <a:rPr lang="en-US" smtClean="0"/>
              <a:t>85</a:t>
            </a:fld>
            <a:endParaRPr lang="en-US"/>
          </a:p>
        </p:txBody>
      </p:sp>
    </p:spTree>
    <p:extLst>
      <p:ext uri="{BB962C8B-B14F-4D97-AF65-F5344CB8AC3E}">
        <p14:creationId xmlns:p14="http://schemas.microsoft.com/office/powerpoint/2010/main" val="187874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Explains the goals of Java, what the projected new language should do</a:t>
            </a:r>
          </a:p>
        </p:txBody>
      </p:sp>
      <p:sp>
        <p:nvSpPr>
          <p:cNvPr id="4" name="Slide Number Placeholder 3"/>
          <p:cNvSpPr>
            <a:spLocks noGrp="1"/>
          </p:cNvSpPr>
          <p:nvPr>
            <p:ph type="sldNum" sz="quarter" idx="5"/>
          </p:nvPr>
        </p:nvSpPr>
        <p:spPr/>
        <p:txBody>
          <a:bodyPr/>
          <a:lstStyle/>
          <a:p>
            <a:fld id="{DA208E14-B4FA-430B-9DD2-14F0C72BF37B}" type="slidenum">
              <a:rPr lang="en-US"/>
              <a:t>9</a:t>
            </a:fld>
            <a:endParaRPr lang="en-US"/>
          </a:p>
        </p:txBody>
      </p:sp>
    </p:spTree>
    <p:extLst>
      <p:ext uri="{BB962C8B-B14F-4D97-AF65-F5344CB8AC3E}">
        <p14:creationId xmlns:p14="http://schemas.microsoft.com/office/powerpoint/2010/main" val="23404943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Java code looks similar to C code, marginally fewer lines needed</a:t>
            </a:r>
            <a:endParaRPr lang="en-US"/>
          </a:p>
          <a:p>
            <a:r>
              <a:rPr lang="en-US"/>
              <a:t>2^11 x 2^11, just over 8.5 million addition and multiplications each</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243CC0E6-F281-44E8-AE39-7A6DC3367F55}" type="slidenum">
              <a:rPr lang="en-US" smtClean="0"/>
              <a:t>86</a:t>
            </a:fld>
            <a:endParaRPr lang="en-US"/>
          </a:p>
        </p:txBody>
      </p:sp>
    </p:spTree>
    <p:extLst>
      <p:ext uri="{BB962C8B-B14F-4D97-AF65-F5344CB8AC3E}">
        <p14:creationId xmlns:p14="http://schemas.microsoft.com/office/powerpoint/2010/main" val="3798808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13 lines, half as long as C program. Much more readable.</a:t>
            </a:r>
          </a:p>
        </p:txBody>
      </p:sp>
      <p:sp>
        <p:nvSpPr>
          <p:cNvPr id="4" name="Slide Number Placeholder 3"/>
          <p:cNvSpPr>
            <a:spLocks noGrp="1"/>
          </p:cNvSpPr>
          <p:nvPr>
            <p:ph type="sldNum" sz="quarter" idx="5"/>
          </p:nvPr>
        </p:nvSpPr>
        <p:spPr/>
        <p:txBody>
          <a:bodyPr/>
          <a:lstStyle/>
          <a:p>
            <a:fld id="{243CC0E6-F281-44E8-AE39-7A6DC3367F55}" type="slidenum">
              <a:rPr lang="en-US" smtClean="0"/>
              <a:t>87</a:t>
            </a:fld>
            <a:endParaRPr lang="en-US"/>
          </a:p>
        </p:txBody>
      </p:sp>
    </p:spTree>
    <p:extLst>
      <p:ext uri="{BB962C8B-B14F-4D97-AF65-F5344CB8AC3E}">
        <p14:creationId xmlns:p14="http://schemas.microsoft.com/office/powerpoint/2010/main" val="39166994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Python is readable and easier to pick up, but is by far the slowest. C is optimized for particular machines and architectures but is extremely fast. Java is a mix between the two but shares performance similar to C, albeit slower in general</a:t>
            </a:r>
          </a:p>
          <a:p>
            <a:r>
              <a:rPr lang="en-US">
                <a:cs typeface="Calibri"/>
              </a:rPr>
              <a:t>Non-JIT compilation is significantly slower, indicating that JIT has resulted in significant performance speed improvements of the Java lang.</a:t>
            </a:r>
          </a:p>
        </p:txBody>
      </p:sp>
      <p:sp>
        <p:nvSpPr>
          <p:cNvPr id="4" name="Slide Number Placeholder 3"/>
          <p:cNvSpPr>
            <a:spLocks noGrp="1"/>
          </p:cNvSpPr>
          <p:nvPr>
            <p:ph type="sldNum" sz="quarter" idx="5"/>
          </p:nvPr>
        </p:nvSpPr>
        <p:spPr/>
        <p:txBody>
          <a:bodyPr/>
          <a:lstStyle/>
          <a:p>
            <a:fld id="{DA208E14-B4FA-430B-9DD2-14F0C72BF37B}" type="slidenum">
              <a:rPr lang="en-US"/>
              <a:t>88</a:t>
            </a:fld>
            <a:endParaRPr lang="en-US"/>
          </a:p>
        </p:txBody>
      </p:sp>
    </p:spTree>
    <p:extLst>
      <p:ext uri="{BB962C8B-B14F-4D97-AF65-F5344CB8AC3E}">
        <p14:creationId xmlns:p14="http://schemas.microsoft.com/office/powerpoint/2010/main" val="18271740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O3 is optimized for speed, WSL commands</a:t>
            </a:r>
          </a:p>
          <a:p>
            <a:r>
              <a:rPr lang="en-US">
                <a:cs typeface="Calibri"/>
              </a:rPr>
              <a:t>-</a:t>
            </a:r>
            <a:r>
              <a:rPr lang="en-US" err="1">
                <a:cs typeface="Calibri"/>
              </a:rPr>
              <a:t>Xint</a:t>
            </a:r>
            <a:r>
              <a:rPr lang="en-US">
                <a:cs typeface="Calibri"/>
              </a:rPr>
              <a:t> effectively cancels any JIT compilation</a:t>
            </a:r>
          </a:p>
        </p:txBody>
      </p:sp>
      <p:sp>
        <p:nvSpPr>
          <p:cNvPr id="4" name="Slide Number Placeholder 3"/>
          <p:cNvSpPr>
            <a:spLocks noGrp="1"/>
          </p:cNvSpPr>
          <p:nvPr>
            <p:ph type="sldNum" sz="quarter" idx="5"/>
          </p:nvPr>
        </p:nvSpPr>
        <p:spPr/>
        <p:txBody>
          <a:bodyPr/>
          <a:lstStyle/>
          <a:p>
            <a:fld id="{243CC0E6-F281-44E8-AE39-7A6DC3367F55}" type="slidenum">
              <a:rPr lang="en-US" smtClean="0"/>
              <a:t>89</a:t>
            </a:fld>
            <a:endParaRPr lang="en-US"/>
          </a:p>
        </p:txBody>
      </p:sp>
    </p:spTree>
    <p:extLst>
      <p:ext uri="{BB962C8B-B14F-4D97-AF65-F5344CB8AC3E}">
        <p14:creationId xmlns:p14="http://schemas.microsoft.com/office/powerpoint/2010/main" val="3529237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References for topics of memory management and platforms/vendors</a:t>
            </a:r>
          </a:p>
        </p:txBody>
      </p:sp>
      <p:sp>
        <p:nvSpPr>
          <p:cNvPr id="4" name="Slide Number Placeholder 3"/>
          <p:cNvSpPr>
            <a:spLocks noGrp="1"/>
          </p:cNvSpPr>
          <p:nvPr>
            <p:ph type="sldNum" sz="quarter" idx="5"/>
          </p:nvPr>
        </p:nvSpPr>
        <p:spPr/>
        <p:txBody>
          <a:bodyPr/>
          <a:lstStyle/>
          <a:p>
            <a:fld id="{DA208E14-B4FA-430B-9DD2-14F0C72BF37B}" type="slidenum">
              <a:rPr lang="en-US"/>
              <a:t>92</a:t>
            </a:fld>
            <a:endParaRPr lang="en-US"/>
          </a:p>
        </p:txBody>
      </p:sp>
    </p:spTree>
    <p:extLst>
      <p:ext uri="{BB962C8B-B14F-4D97-AF65-F5344CB8AC3E}">
        <p14:creationId xmlns:p14="http://schemas.microsoft.com/office/powerpoint/2010/main" val="37710213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7FF7-CA98-DA47-964A-6DA8D1EA6B1E}" type="slidenum">
              <a:rPr lang="en-US" smtClean="0"/>
              <a:t>93</a:t>
            </a:fld>
            <a:endParaRPr lang="en-US"/>
          </a:p>
        </p:txBody>
      </p:sp>
    </p:spTree>
    <p:extLst>
      <p:ext uri="{BB962C8B-B14F-4D97-AF65-F5344CB8AC3E}">
        <p14:creationId xmlns:p14="http://schemas.microsoft.com/office/powerpoint/2010/main" val="2106315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development of Java</a:t>
            </a:r>
          </a:p>
        </p:txBody>
      </p:sp>
      <p:sp>
        <p:nvSpPr>
          <p:cNvPr id="4" name="Slide Number Placeholder 3"/>
          <p:cNvSpPr>
            <a:spLocks noGrp="1"/>
          </p:cNvSpPr>
          <p:nvPr>
            <p:ph type="sldNum" sz="quarter" idx="5"/>
          </p:nvPr>
        </p:nvSpPr>
        <p:spPr/>
        <p:txBody>
          <a:bodyPr/>
          <a:lstStyle/>
          <a:p>
            <a:fld id="{DA208E14-B4FA-430B-9DD2-14F0C72BF37B}" type="slidenum">
              <a:rPr lang="en-US"/>
              <a:t>10</a:t>
            </a:fld>
            <a:endParaRPr lang="en-US"/>
          </a:p>
        </p:txBody>
      </p:sp>
    </p:spTree>
    <p:extLst>
      <p:ext uri="{BB962C8B-B14F-4D97-AF65-F5344CB8AC3E}">
        <p14:creationId xmlns:p14="http://schemas.microsoft.com/office/powerpoint/2010/main" val="2631661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Explains the history of when Java was first created</a:t>
            </a:r>
          </a:p>
        </p:txBody>
      </p:sp>
      <p:sp>
        <p:nvSpPr>
          <p:cNvPr id="4" name="Slide Number Placeholder 3"/>
          <p:cNvSpPr>
            <a:spLocks noGrp="1"/>
          </p:cNvSpPr>
          <p:nvPr>
            <p:ph type="sldNum" sz="quarter" idx="5"/>
          </p:nvPr>
        </p:nvSpPr>
        <p:spPr/>
        <p:txBody>
          <a:bodyPr/>
          <a:lstStyle/>
          <a:p>
            <a:fld id="{DA208E14-B4FA-430B-9DD2-14F0C72BF37B}" type="slidenum">
              <a:rPr lang="en-US"/>
              <a:t>11</a:t>
            </a:fld>
            <a:endParaRPr lang="en-US"/>
          </a:p>
        </p:txBody>
      </p:sp>
    </p:spTree>
    <p:extLst>
      <p:ext uri="{BB962C8B-B14F-4D97-AF65-F5344CB8AC3E}">
        <p14:creationId xmlns:p14="http://schemas.microsoft.com/office/powerpoint/2010/main" val="3615028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AB3A824-1A51-4B26-AD58-A6D8E14F6C04}" type="datetimeFigureOut">
              <a:rPr lang="en-US" dirty="0"/>
              <a:t>7/10/2023</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a:solidFill>
                  <a:schemeClr val="accent6"/>
                </a:solidFill>
                <a:latin typeface="Wingdings 3" panose="05040102010807070707" pitchFamily="18" charset="2"/>
              </a:rPr>
              <a:t>z</a:t>
            </a:r>
            <a:endParaRPr lang="en-US" sz="24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076302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7E33E-8B18-4087-B112-809917729534}" type="datetimeFigureOut">
              <a:rPr lang="en-US" dirty="0"/>
              <a:t>7/10/2023</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38674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FFE419-2371-464F-8239-3959401C3561}" type="datetimeFigureOut">
              <a:rPr lang="en-US" dirty="0"/>
              <a:t>7/10/2023</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4132393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47726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3914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45111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563583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7/10/2023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230003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7/10/2023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46862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00159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65059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D162C4-EDD9-4389-A98B-B87ECEA2A816}" type="datetimeFigureOut">
              <a:rPr lang="en-US" dirty="0"/>
              <a:t>7/10/2023</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2094603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12560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874175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95993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7/10/2023</a:t>
            </a:fld>
            <a:endParaRPr lang="en-US"/>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9440055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7/10/2023</a:t>
            </a:fld>
            <a:endParaRPr lang="en-US"/>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4028484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7/10/2023</a:t>
            </a:fld>
            <a:endParaRPr lang="en-US"/>
          </a:p>
        </p:txBody>
      </p:sp>
    </p:spTree>
    <p:extLst>
      <p:ext uri="{BB962C8B-B14F-4D97-AF65-F5344CB8AC3E}">
        <p14:creationId xmlns:p14="http://schemas.microsoft.com/office/powerpoint/2010/main" val="18414565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7/10/2023</a:t>
            </a:fld>
            <a:endParaRPr lang="en-US"/>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12275730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7/10/2023</a:t>
            </a:fld>
            <a:endParaRPr lang="en-US"/>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46955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7/10/2023</a:t>
            </a:fld>
            <a:endParaRPr lang="en-US"/>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17504314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7/10/2023</a:t>
            </a:fld>
            <a:endParaRPr lang="en-US"/>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141428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7/10/2023</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1531236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7/10/2023</a:t>
            </a:fld>
            <a:endParaRPr lang="en-US"/>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12983725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7/10/2023</a:t>
            </a:fld>
            <a:endParaRPr lang="en-US"/>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26870453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7/10/2023</a:t>
            </a:fld>
            <a:endParaRPr lang="en-US"/>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2722892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7/10/2023</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601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445F-6C36-CB42-D1B0-E9B8EECDAA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E10F60-D21A-C8C3-20D7-7D67E14985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A2ABF6-492B-5534-96E7-17D6F6D1615B}"/>
              </a:ext>
            </a:extLst>
          </p:cNvPr>
          <p:cNvSpPr>
            <a:spLocks noGrp="1"/>
          </p:cNvSpPr>
          <p:nvPr>
            <p:ph type="dt" sz="half" idx="10"/>
          </p:nvPr>
        </p:nvSpPr>
        <p:spPr/>
        <p:txBody>
          <a:bodyPr/>
          <a:lstStyle/>
          <a:p>
            <a:fld id="{34456D50-EBC9-D744-B1A9-00358692518F}" type="datetimeFigureOut">
              <a:rPr lang="en-US" smtClean="0"/>
              <a:t>7/10/2023</a:t>
            </a:fld>
            <a:endParaRPr lang="en-US"/>
          </a:p>
        </p:txBody>
      </p:sp>
      <p:sp>
        <p:nvSpPr>
          <p:cNvPr id="5" name="Footer Placeholder 4">
            <a:extLst>
              <a:ext uri="{FF2B5EF4-FFF2-40B4-BE49-F238E27FC236}">
                <a16:creationId xmlns:a16="http://schemas.microsoft.com/office/drawing/2014/main" id="{ECD65D26-334C-1A90-9947-9E01699054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539A48-8227-81F5-EE89-1DFA463EE39D}"/>
              </a:ext>
            </a:extLst>
          </p:cNvPr>
          <p:cNvSpPr>
            <a:spLocks noGrp="1"/>
          </p:cNvSpPr>
          <p:nvPr>
            <p:ph type="sldNum" sz="quarter" idx="12"/>
          </p:nvPr>
        </p:nvSpPr>
        <p:spPr/>
        <p:txBody>
          <a:bodyPr/>
          <a:lstStyle/>
          <a:p>
            <a:fld id="{29E4A257-11EB-C94E-BD72-28ACE1E142DC}" type="slidenum">
              <a:rPr lang="en-US" smtClean="0"/>
              <a:t>‹#›</a:t>
            </a:fld>
            <a:endParaRPr lang="en-US"/>
          </a:p>
        </p:txBody>
      </p:sp>
    </p:spTree>
    <p:extLst>
      <p:ext uri="{BB962C8B-B14F-4D97-AF65-F5344CB8AC3E}">
        <p14:creationId xmlns:p14="http://schemas.microsoft.com/office/powerpoint/2010/main" val="7720909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2D9EA-C20A-5D26-5A73-35439BCB72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7F0134-FFDA-1017-1BF1-0455FE69BB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4E693-4B80-88FF-C68C-4448E3319F62}"/>
              </a:ext>
            </a:extLst>
          </p:cNvPr>
          <p:cNvSpPr>
            <a:spLocks noGrp="1"/>
          </p:cNvSpPr>
          <p:nvPr>
            <p:ph type="dt" sz="half" idx="10"/>
          </p:nvPr>
        </p:nvSpPr>
        <p:spPr/>
        <p:txBody>
          <a:bodyPr/>
          <a:lstStyle/>
          <a:p>
            <a:fld id="{34456D50-EBC9-D744-B1A9-00358692518F}" type="datetimeFigureOut">
              <a:rPr lang="en-US" smtClean="0"/>
              <a:t>7/10/2023</a:t>
            </a:fld>
            <a:endParaRPr lang="en-US"/>
          </a:p>
        </p:txBody>
      </p:sp>
      <p:sp>
        <p:nvSpPr>
          <p:cNvPr id="5" name="Footer Placeholder 4">
            <a:extLst>
              <a:ext uri="{FF2B5EF4-FFF2-40B4-BE49-F238E27FC236}">
                <a16:creationId xmlns:a16="http://schemas.microsoft.com/office/drawing/2014/main" id="{93C99948-4CED-742D-1F05-2FD6ACA41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D04BC-A4A0-85CC-B353-73A22097FCEC}"/>
              </a:ext>
            </a:extLst>
          </p:cNvPr>
          <p:cNvSpPr>
            <a:spLocks noGrp="1"/>
          </p:cNvSpPr>
          <p:nvPr>
            <p:ph type="sldNum" sz="quarter" idx="12"/>
          </p:nvPr>
        </p:nvSpPr>
        <p:spPr/>
        <p:txBody>
          <a:bodyPr/>
          <a:lstStyle/>
          <a:p>
            <a:fld id="{29E4A257-11EB-C94E-BD72-28ACE1E142DC}" type="slidenum">
              <a:rPr lang="en-US" smtClean="0"/>
              <a:t>‹#›</a:t>
            </a:fld>
            <a:endParaRPr lang="en-US"/>
          </a:p>
        </p:txBody>
      </p:sp>
    </p:spTree>
    <p:extLst>
      <p:ext uri="{BB962C8B-B14F-4D97-AF65-F5344CB8AC3E}">
        <p14:creationId xmlns:p14="http://schemas.microsoft.com/office/powerpoint/2010/main" val="25335141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EF8A9-5AC2-30D3-77B6-217014F98A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7F6514-D4DC-2D5D-1AE2-D400C9FF2B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42C11D-B5E9-9644-F82E-F027EAA4C440}"/>
              </a:ext>
            </a:extLst>
          </p:cNvPr>
          <p:cNvSpPr>
            <a:spLocks noGrp="1"/>
          </p:cNvSpPr>
          <p:nvPr>
            <p:ph type="dt" sz="half" idx="10"/>
          </p:nvPr>
        </p:nvSpPr>
        <p:spPr/>
        <p:txBody>
          <a:bodyPr/>
          <a:lstStyle/>
          <a:p>
            <a:fld id="{34456D50-EBC9-D744-B1A9-00358692518F}" type="datetimeFigureOut">
              <a:rPr lang="en-US" smtClean="0"/>
              <a:t>7/10/2023</a:t>
            </a:fld>
            <a:endParaRPr lang="en-US"/>
          </a:p>
        </p:txBody>
      </p:sp>
      <p:sp>
        <p:nvSpPr>
          <p:cNvPr id="5" name="Footer Placeholder 4">
            <a:extLst>
              <a:ext uri="{FF2B5EF4-FFF2-40B4-BE49-F238E27FC236}">
                <a16:creationId xmlns:a16="http://schemas.microsoft.com/office/drawing/2014/main" id="{0AB9C3B9-99FB-9A62-F315-1A60E4383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28F9D8-956D-44D1-4DDA-2B1E8A0CCFCB}"/>
              </a:ext>
            </a:extLst>
          </p:cNvPr>
          <p:cNvSpPr>
            <a:spLocks noGrp="1"/>
          </p:cNvSpPr>
          <p:nvPr>
            <p:ph type="sldNum" sz="quarter" idx="12"/>
          </p:nvPr>
        </p:nvSpPr>
        <p:spPr/>
        <p:txBody>
          <a:bodyPr/>
          <a:lstStyle/>
          <a:p>
            <a:fld id="{29E4A257-11EB-C94E-BD72-28ACE1E142DC}" type="slidenum">
              <a:rPr lang="en-US" smtClean="0"/>
              <a:t>‹#›</a:t>
            </a:fld>
            <a:endParaRPr lang="en-US"/>
          </a:p>
        </p:txBody>
      </p:sp>
    </p:spTree>
    <p:extLst>
      <p:ext uri="{BB962C8B-B14F-4D97-AF65-F5344CB8AC3E}">
        <p14:creationId xmlns:p14="http://schemas.microsoft.com/office/powerpoint/2010/main" val="19787761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8BB5C-005B-293B-B144-F7A30C45C9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9A0E0-ADE2-FC5E-5AA4-74FA429BA1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55123D-2EB8-B075-333B-5964679EF3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A3BFA6-A771-4802-0445-721CB3EADB7B}"/>
              </a:ext>
            </a:extLst>
          </p:cNvPr>
          <p:cNvSpPr>
            <a:spLocks noGrp="1"/>
          </p:cNvSpPr>
          <p:nvPr>
            <p:ph type="dt" sz="half" idx="10"/>
          </p:nvPr>
        </p:nvSpPr>
        <p:spPr/>
        <p:txBody>
          <a:bodyPr/>
          <a:lstStyle/>
          <a:p>
            <a:fld id="{34456D50-EBC9-D744-B1A9-00358692518F}" type="datetimeFigureOut">
              <a:rPr lang="en-US" smtClean="0"/>
              <a:t>7/10/2023</a:t>
            </a:fld>
            <a:endParaRPr lang="en-US"/>
          </a:p>
        </p:txBody>
      </p:sp>
      <p:sp>
        <p:nvSpPr>
          <p:cNvPr id="6" name="Footer Placeholder 5">
            <a:extLst>
              <a:ext uri="{FF2B5EF4-FFF2-40B4-BE49-F238E27FC236}">
                <a16:creationId xmlns:a16="http://schemas.microsoft.com/office/drawing/2014/main" id="{53050355-EB43-1999-A509-8F8D7B0071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B6AB13-4006-91D7-7728-DFD9A620D6B0}"/>
              </a:ext>
            </a:extLst>
          </p:cNvPr>
          <p:cNvSpPr>
            <a:spLocks noGrp="1"/>
          </p:cNvSpPr>
          <p:nvPr>
            <p:ph type="sldNum" sz="quarter" idx="12"/>
          </p:nvPr>
        </p:nvSpPr>
        <p:spPr/>
        <p:txBody>
          <a:bodyPr/>
          <a:lstStyle/>
          <a:p>
            <a:fld id="{29E4A257-11EB-C94E-BD72-28ACE1E142DC}" type="slidenum">
              <a:rPr lang="en-US" smtClean="0"/>
              <a:t>‹#›</a:t>
            </a:fld>
            <a:endParaRPr lang="en-US"/>
          </a:p>
        </p:txBody>
      </p:sp>
    </p:spTree>
    <p:extLst>
      <p:ext uri="{BB962C8B-B14F-4D97-AF65-F5344CB8AC3E}">
        <p14:creationId xmlns:p14="http://schemas.microsoft.com/office/powerpoint/2010/main" val="29529760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1D7E-5864-F460-A1DF-8E482A45FD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9ABE46-7ABD-030F-4E67-B955532D9F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C6DE6B-8ECE-2612-F582-211AC1FA0A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FE109F-3C3C-4B58-23E1-C318A5F1C2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395B54-FA0B-02F9-129B-E78B909FD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8DD400-C0EE-ADA5-9322-5E74834790BF}"/>
              </a:ext>
            </a:extLst>
          </p:cNvPr>
          <p:cNvSpPr>
            <a:spLocks noGrp="1"/>
          </p:cNvSpPr>
          <p:nvPr>
            <p:ph type="dt" sz="half" idx="10"/>
          </p:nvPr>
        </p:nvSpPr>
        <p:spPr/>
        <p:txBody>
          <a:bodyPr/>
          <a:lstStyle/>
          <a:p>
            <a:fld id="{34456D50-EBC9-D744-B1A9-00358692518F}" type="datetimeFigureOut">
              <a:rPr lang="en-US" smtClean="0"/>
              <a:t>7/10/2023</a:t>
            </a:fld>
            <a:endParaRPr lang="en-US"/>
          </a:p>
        </p:txBody>
      </p:sp>
      <p:sp>
        <p:nvSpPr>
          <p:cNvPr id="8" name="Footer Placeholder 7">
            <a:extLst>
              <a:ext uri="{FF2B5EF4-FFF2-40B4-BE49-F238E27FC236}">
                <a16:creationId xmlns:a16="http://schemas.microsoft.com/office/drawing/2014/main" id="{F3F9797F-56A5-A86A-5937-0BBA3E9F0D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B20C24-0B6E-2E11-E00F-8694A2BC99A7}"/>
              </a:ext>
            </a:extLst>
          </p:cNvPr>
          <p:cNvSpPr>
            <a:spLocks noGrp="1"/>
          </p:cNvSpPr>
          <p:nvPr>
            <p:ph type="sldNum" sz="quarter" idx="12"/>
          </p:nvPr>
        </p:nvSpPr>
        <p:spPr/>
        <p:txBody>
          <a:bodyPr/>
          <a:lstStyle/>
          <a:p>
            <a:fld id="{29E4A257-11EB-C94E-BD72-28ACE1E142DC}" type="slidenum">
              <a:rPr lang="en-US" smtClean="0"/>
              <a:t>‹#›</a:t>
            </a:fld>
            <a:endParaRPr lang="en-US"/>
          </a:p>
        </p:txBody>
      </p:sp>
    </p:spTree>
    <p:extLst>
      <p:ext uri="{BB962C8B-B14F-4D97-AF65-F5344CB8AC3E}">
        <p14:creationId xmlns:p14="http://schemas.microsoft.com/office/powerpoint/2010/main" val="31177874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5D67-EEFF-1621-FCD5-77244EB96E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9CF954-F804-32FB-2725-05ED60192A65}"/>
              </a:ext>
            </a:extLst>
          </p:cNvPr>
          <p:cNvSpPr>
            <a:spLocks noGrp="1"/>
          </p:cNvSpPr>
          <p:nvPr>
            <p:ph type="dt" sz="half" idx="10"/>
          </p:nvPr>
        </p:nvSpPr>
        <p:spPr/>
        <p:txBody>
          <a:bodyPr/>
          <a:lstStyle/>
          <a:p>
            <a:fld id="{34456D50-EBC9-D744-B1A9-00358692518F}" type="datetimeFigureOut">
              <a:rPr lang="en-US" smtClean="0"/>
              <a:t>7/10/2023</a:t>
            </a:fld>
            <a:endParaRPr lang="en-US"/>
          </a:p>
        </p:txBody>
      </p:sp>
      <p:sp>
        <p:nvSpPr>
          <p:cNvPr id="4" name="Footer Placeholder 3">
            <a:extLst>
              <a:ext uri="{FF2B5EF4-FFF2-40B4-BE49-F238E27FC236}">
                <a16:creationId xmlns:a16="http://schemas.microsoft.com/office/drawing/2014/main" id="{12779D29-307E-8C3B-AE4A-5C9C545B45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F3DA3C-E793-DBC8-1EE0-8756B4CB2153}"/>
              </a:ext>
            </a:extLst>
          </p:cNvPr>
          <p:cNvSpPr>
            <a:spLocks noGrp="1"/>
          </p:cNvSpPr>
          <p:nvPr>
            <p:ph type="sldNum" sz="quarter" idx="12"/>
          </p:nvPr>
        </p:nvSpPr>
        <p:spPr/>
        <p:txBody>
          <a:bodyPr/>
          <a:lstStyle/>
          <a:p>
            <a:fld id="{29E4A257-11EB-C94E-BD72-28ACE1E142DC}" type="slidenum">
              <a:rPr lang="en-US" smtClean="0"/>
              <a:t>‹#›</a:t>
            </a:fld>
            <a:endParaRPr lang="en-US"/>
          </a:p>
        </p:txBody>
      </p:sp>
    </p:spTree>
    <p:extLst>
      <p:ext uri="{BB962C8B-B14F-4D97-AF65-F5344CB8AC3E}">
        <p14:creationId xmlns:p14="http://schemas.microsoft.com/office/powerpoint/2010/main" val="2721483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54B2F-12DE-47F5-8894-472B206D2E1E}" type="datetimeFigureOut">
              <a:rPr lang="en-US" dirty="0"/>
              <a:t>7/10/2023</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3106076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E233C7-CDCF-57E4-D5A7-75835D6CF4E4}"/>
              </a:ext>
            </a:extLst>
          </p:cNvPr>
          <p:cNvSpPr>
            <a:spLocks noGrp="1"/>
          </p:cNvSpPr>
          <p:nvPr>
            <p:ph type="dt" sz="half" idx="10"/>
          </p:nvPr>
        </p:nvSpPr>
        <p:spPr/>
        <p:txBody>
          <a:bodyPr/>
          <a:lstStyle/>
          <a:p>
            <a:fld id="{34456D50-EBC9-D744-B1A9-00358692518F}" type="datetimeFigureOut">
              <a:rPr lang="en-US" smtClean="0"/>
              <a:t>7/10/2023</a:t>
            </a:fld>
            <a:endParaRPr lang="en-US"/>
          </a:p>
        </p:txBody>
      </p:sp>
      <p:sp>
        <p:nvSpPr>
          <p:cNvPr id="3" name="Footer Placeholder 2">
            <a:extLst>
              <a:ext uri="{FF2B5EF4-FFF2-40B4-BE49-F238E27FC236}">
                <a16:creationId xmlns:a16="http://schemas.microsoft.com/office/drawing/2014/main" id="{25E9C972-6B35-026E-434D-7AD1088034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232AD0-4F3B-69BB-3DFD-9CC485FFEA87}"/>
              </a:ext>
            </a:extLst>
          </p:cNvPr>
          <p:cNvSpPr>
            <a:spLocks noGrp="1"/>
          </p:cNvSpPr>
          <p:nvPr>
            <p:ph type="sldNum" sz="quarter" idx="12"/>
          </p:nvPr>
        </p:nvSpPr>
        <p:spPr/>
        <p:txBody>
          <a:bodyPr/>
          <a:lstStyle/>
          <a:p>
            <a:fld id="{29E4A257-11EB-C94E-BD72-28ACE1E142DC}" type="slidenum">
              <a:rPr lang="en-US" smtClean="0"/>
              <a:t>‹#›</a:t>
            </a:fld>
            <a:endParaRPr lang="en-US"/>
          </a:p>
        </p:txBody>
      </p:sp>
    </p:spTree>
    <p:extLst>
      <p:ext uri="{BB962C8B-B14F-4D97-AF65-F5344CB8AC3E}">
        <p14:creationId xmlns:p14="http://schemas.microsoft.com/office/powerpoint/2010/main" val="36599484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D1BD8-52AC-64E7-AF34-6512B22533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150532-47B6-96C0-A355-A8E858C68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4C82F7-7658-2BD2-A72C-1FD06AAB9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B186CB-A344-E6BC-43B2-10942CE82D96}"/>
              </a:ext>
            </a:extLst>
          </p:cNvPr>
          <p:cNvSpPr>
            <a:spLocks noGrp="1"/>
          </p:cNvSpPr>
          <p:nvPr>
            <p:ph type="dt" sz="half" idx="10"/>
          </p:nvPr>
        </p:nvSpPr>
        <p:spPr/>
        <p:txBody>
          <a:bodyPr/>
          <a:lstStyle/>
          <a:p>
            <a:fld id="{34456D50-EBC9-D744-B1A9-00358692518F}" type="datetimeFigureOut">
              <a:rPr lang="en-US" smtClean="0"/>
              <a:t>7/10/2023</a:t>
            </a:fld>
            <a:endParaRPr lang="en-US"/>
          </a:p>
        </p:txBody>
      </p:sp>
      <p:sp>
        <p:nvSpPr>
          <p:cNvPr id="6" name="Footer Placeholder 5">
            <a:extLst>
              <a:ext uri="{FF2B5EF4-FFF2-40B4-BE49-F238E27FC236}">
                <a16:creationId xmlns:a16="http://schemas.microsoft.com/office/drawing/2014/main" id="{51764BCC-74CA-BE2D-8C64-3D7C15BD5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92481A-5DEF-DD73-BF77-78233EB7E2CF}"/>
              </a:ext>
            </a:extLst>
          </p:cNvPr>
          <p:cNvSpPr>
            <a:spLocks noGrp="1"/>
          </p:cNvSpPr>
          <p:nvPr>
            <p:ph type="sldNum" sz="quarter" idx="12"/>
          </p:nvPr>
        </p:nvSpPr>
        <p:spPr/>
        <p:txBody>
          <a:bodyPr/>
          <a:lstStyle/>
          <a:p>
            <a:fld id="{29E4A257-11EB-C94E-BD72-28ACE1E142DC}" type="slidenum">
              <a:rPr lang="en-US" smtClean="0"/>
              <a:t>‹#›</a:t>
            </a:fld>
            <a:endParaRPr lang="en-US"/>
          </a:p>
        </p:txBody>
      </p:sp>
    </p:spTree>
    <p:extLst>
      <p:ext uri="{BB962C8B-B14F-4D97-AF65-F5344CB8AC3E}">
        <p14:creationId xmlns:p14="http://schemas.microsoft.com/office/powerpoint/2010/main" val="42752767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80A3-95AB-F595-34B2-A1FEAAF4A3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C10D48-173B-5AA2-C0C2-48E5AEB91C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9BFC73-D8C7-1A60-85D9-703669DFC9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DD58CA-1E69-323F-390E-8DCDDB920D5B}"/>
              </a:ext>
            </a:extLst>
          </p:cNvPr>
          <p:cNvSpPr>
            <a:spLocks noGrp="1"/>
          </p:cNvSpPr>
          <p:nvPr>
            <p:ph type="dt" sz="half" idx="10"/>
          </p:nvPr>
        </p:nvSpPr>
        <p:spPr/>
        <p:txBody>
          <a:bodyPr/>
          <a:lstStyle/>
          <a:p>
            <a:fld id="{34456D50-EBC9-D744-B1A9-00358692518F}" type="datetimeFigureOut">
              <a:rPr lang="en-US" smtClean="0"/>
              <a:t>7/10/2023</a:t>
            </a:fld>
            <a:endParaRPr lang="en-US"/>
          </a:p>
        </p:txBody>
      </p:sp>
      <p:sp>
        <p:nvSpPr>
          <p:cNvPr id="6" name="Footer Placeholder 5">
            <a:extLst>
              <a:ext uri="{FF2B5EF4-FFF2-40B4-BE49-F238E27FC236}">
                <a16:creationId xmlns:a16="http://schemas.microsoft.com/office/drawing/2014/main" id="{7EB9D736-5098-3C1C-0068-3E38BE133C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03EBD5-0EE4-1041-D445-CB4EBC982FCC}"/>
              </a:ext>
            </a:extLst>
          </p:cNvPr>
          <p:cNvSpPr>
            <a:spLocks noGrp="1"/>
          </p:cNvSpPr>
          <p:nvPr>
            <p:ph type="sldNum" sz="quarter" idx="12"/>
          </p:nvPr>
        </p:nvSpPr>
        <p:spPr/>
        <p:txBody>
          <a:bodyPr/>
          <a:lstStyle/>
          <a:p>
            <a:fld id="{29E4A257-11EB-C94E-BD72-28ACE1E142DC}" type="slidenum">
              <a:rPr lang="en-US" smtClean="0"/>
              <a:t>‹#›</a:t>
            </a:fld>
            <a:endParaRPr lang="en-US"/>
          </a:p>
        </p:txBody>
      </p:sp>
    </p:spTree>
    <p:extLst>
      <p:ext uri="{BB962C8B-B14F-4D97-AF65-F5344CB8AC3E}">
        <p14:creationId xmlns:p14="http://schemas.microsoft.com/office/powerpoint/2010/main" val="888777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7A3EC-7FAC-D822-BA9B-45EBF2E1C0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1B2592-E217-236D-82B3-BAE80C476A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97DB10-18D3-B1E3-BA62-542ACCF05E81}"/>
              </a:ext>
            </a:extLst>
          </p:cNvPr>
          <p:cNvSpPr>
            <a:spLocks noGrp="1"/>
          </p:cNvSpPr>
          <p:nvPr>
            <p:ph type="dt" sz="half" idx="10"/>
          </p:nvPr>
        </p:nvSpPr>
        <p:spPr/>
        <p:txBody>
          <a:bodyPr/>
          <a:lstStyle/>
          <a:p>
            <a:fld id="{34456D50-EBC9-D744-B1A9-00358692518F}" type="datetimeFigureOut">
              <a:rPr lang="en-US" smtClean="0"/>
              <a:t>7/10/2023</a:t>
            </a:fld>
            <a:endParaRPr lang="en-US"/>
          </a:p>
        </p:txBody>
      </p:sp>
      <p:sp>
        <p:nvSpPr>
          <p:cNvPr id="5" name="Footer Placeholder 4">
            <a:extLst>
              <a:ext uri="{FF2B5EF4-FFF2-40B4-BE49-F238E27FC236}">
                <a16:creationId xmlns:a16="http://schemas.microsoft.com/office/drawing/2014/main" id="{25C7F5DA-F060-4AC8-B090-E788A6234B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3306D-F546-86F3-7359-912146DE1490}"/>
              </a:ext>
            </a:extLst>
          </p:cNvPr>
          <p:cNvSpPr>
            <a:spLocks noGrp="1"/>
          </p:cNvSpPr>
          <p:nvPr>
            <p:ph type="sldNum" sz="quarter" idx="12"/>
          </p:nvPr>
        </p:nvSpPr>
        <p:spPr/>
        <p:txBody>
          <a:bodyPr/>
          <a:lstStyle/>
          <a:p>
            <a:fld id="{29E4A257-11EB-C94E-BD72-28ACE1E142DC}" type="slidenum">
              <a:rPr lang="en-US" smtClean="0"/>
              <a:t>‹#›</a:t>
            </a:fld>
            <a:endParaRPr lang="en-US"/>
          </a:p>
        </p:txBody>
      </p:sp>
    </p:spTree>
    <p:extLst>
      <p:ext uri="{BB962C8B-B14F-4D97-AF65-F5344CB8AC3E}">
        <p14:creationId xmlns:p14="http://schemas.microsoft.com/office/powerpoint/2010/main" val="9220695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B27C3D-F9D8-18DF-67FD-D0EEBA7A3D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63562A-4A06-99B6-83CF-3F5C8C9106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265D11-2541-4773-FA52-E420BDCF7514}"/>
              </a:ext>
            </a:extLst>
          </p:cNvPr>
          <p:cNvSpPr>
            <a:spLocks noGrp="1"/>
          </p:cNvSpPr>
          <p:nvPr>
            <p:ph type="dt" sz="half" idx="10"/>
          </p:nvPr>
        </p:nvSpPr>
        <p:spPr/>
        <p:txBody>
          <a:bodyPr/>
          <a:lstStyle/>
          <a:p>
            <a:fld id="{34456D50-EBC9-D744-B1A9-00358692518F}" type="datetimeFigureOut">
              <a:rPr lang="en-US" smtClean="0"/>
              <a:t>7/10/2023</a:t>
            </a:fld>
            <a:endParaRPr lang="en-US"/>
          </a:p>
        </p:txBody>
      </p:sp>
      <p:sp>
        <p:nvSpPr>
          <p:cNvPr id="5" name="Footer Placeholder 4">
            <a:extLst>
              <a:ext uri="{FF2B5EF4-FFF2-40B4-BE49-F238E27FC236}">
                <a16:creationId xmlns:a16="http://schemas.microsoft.com/office/drawing/2014/main" id="{3858B46B-D7E7-0C1A-8300-58D12093D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9C653A-00F0-FB49-0AD8-51199B9E2829}"/>
              </a:ext>
            </a:extLst>
          </p:cNvPr>
          <p:cNvSpPr>
            <a:spLocks noGrp="1"/>
          </p:cNvSpPr>
          <p:nvPr>
            <p:ph type="sldNum" sz="quarter" idx="12"/>
          </p:nvPr>
        </p:nvSpPr>
        <p:spPr/>
        <p:txBody>
          <a:bodyPr/>
          <a:lstStyle/>
          <a:p>
            <a:fld id="{29E4A257-11EB-C94E-BD72-28ACE1E142DC}" type="slidenum">
              <a:rPr lang="en-US" smtClean="0"/>
              <a:t>‹#›</a:t>
            </a:fld>
            <a:endParaRPr lang="en-US"/>
          </a:p>
        </p:txBody>
      </p:sp>
    </p:spTree>
    <p:extLst>
      <p:ext uri="{BB962C8B-B14F-4D97-AF65-F5344CB8AC3E}">
        <p14:creationId xmlns:p14="http://schemas.microsoft.com/office/powerpoint/2010/main" val="505212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30E46F-7819-4ACF-B48B-48222C2ACC88}" type="datetimeFigureOut">
              <a:rPr lang="en-US" dirty="0"/>
              <a:t>7/10/2023</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682081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dirty="0"/>
              <a:t>7/10/2023</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173477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7/10/2023</a:t>
            </a:fld>
            <a:endParaRPr lang="en-US"/>
          </a:p>
        </p:txBody>
      </p:sp>
      <p:sp>
        <p:nvSpPr>
          <p:cNvPr id="3" name="Footer Placeholder 2"/>
          <p:cNvSpPr>
            <a:spLocks noGrp="1"/>
          </p:cNvSpPr>
          <p:nvPr>
            <p:ph type="ftr" sz="quarter" idx="11"/>
          </p:nvPr>
        </p:nvSpPr>
        <p:spPr/>
        <p:txBody>
          <a:bodyPr/>
          <a:lstStyle/>
          <a:p>
            <a:r>
              <a:rPr lang="en-US"/>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4370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7/10/2023</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616814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7/10/2023</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783444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Eigth level</a:t>
            </a:r>
          </a:p>
          <a:p>
            <a:pPr lvl="8"/>
            <a:r>
              <a:rPr lang="en-US"/>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7/10/2023</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22352949"/>
      </p:ext>
    </p:extLst>
  </p:cSld>
  <p:clrMap bg1="dk1" tx1="lt1" bg2="dk2" tx2="lt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50650345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7/10/2023</a:t>
            </a:fld>
            <a:endParaRPr lang="en-US"/>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48860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93" r:id="rId6"/>
    <p:sldLayoutId id="2147483689" r:id="rId7"/>
    <p:sldLayoutId id="2147483690" r:id="rId8"/>
    <p:sldLayoutId id="2147483691" r:id="rId9"/>
    <p:sldLayoutId id="2147483692" r:id="rId10"/>
    <p:sldLayoutId id="2147483694"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2789C8-E748-858A-3AF5-5463B98927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D45FC8-BA25-826C-F3EE-FE1D82119B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BAB300-6CB3-F30E-E44C-58D107F0B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456D50-EBC9-D744-B1A9-00358692518F}" type="datetimeFigureOut">
              <a:rPr lang="en-US" smtClean="0"/>
              <a:t>7/10/2023</a:t>
            </a:fld>
            <a:endParaRPr lang="en-US"/>
          </a:p>
        </p:txBody>
      </p:sp>
      <p:sp>
        <p:nvSpPr>
          <p:cNvPr id="5" name="Footer Placeholder 4">
            <a:extLst>
              <a:ext uri="{FF2B5EF4-FFF2-40B4-BE49-F238E27FC236}">
                <a16:creationId xmlns:a16="http://schemas.microsoft.com/office/drawing/2014/main" id="{5C542141-128A-7D8D-09B6-2C199BC305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E1858F-5618-4C5F-42DF-8C2C5B6ED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E4A257-11EB-C94E-BD72-28ACE1E142DC}" type="slidenum">
              <a:rPr lang="en-US" smtClean="0"/>
              <a:t>‹#›</a:t>
            </a:fld>
            <a:endParaRPr lang="en-US"/>
          </a:p>
        </p:txBody>
      </p:sp>
    </p:spTree>
    <p:extLst>
      <p:ext uri="{BB962C8B-B14F-4D97-AF65-F5344CB8AC3E}">
        <p14:creationId xmlns:p14="http://schemas.microsoft.com/office/powerpoint/2010/main" val="30752288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www.oracle.com/java/technologies/javase/jdk-relnotes-index.html"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34.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7.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37.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6.xml"/><Relationship Id="rId4" Type="http://schemas.openxmlformats.org/officeDocument/2006/relationships/image" Target="../media/image41.svg"/></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35.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8.xml"/><Relationship Id="rId1" Type="http://schemas.openxmlformats.org/officeDocument/2006/relationships/slideLayout" Target="../slideLayouts/slideLayout3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24.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24.xml"/><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24.xml"/><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24.xml"/><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24.xml"/><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24.xml"/><Relationship Id="rId4" Type="http://schemas.openxmlformats.org/officeDocument/2006/relationships/image" Target="../media/image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26.xml"/><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30.xml"/><Relationship Id="rId5" Type="http://schemas.openxmlformats.org/officeDocument/2006/relationships/image" Target="../media/image64.png"/><Relationship Id="rId4" Type="http://schemas.openxmlformats.org/officeDocument/2006/relationships/customXml" Target="../ink/ink1.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3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73.xml"/><Relationship Id="rId1" Type="http://schemas.openxmlformats.org/officeDocument/2006/relationships/slideLayout" Target="../slideLayouts/slideLayout2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1.xml.rels><?xml version="1.0" encoding="UTF-8" standalone="yes"?>
<Relationships xmlns="http://schemas.openxmlformats.org/package/2006/relationships"><Relationship Id="rId8" Type="http://schemas.openxmlformats.org/officeDocument/2006/relationships/hyperlink" Target="https://codegym.cc/groups/posts/594-history-of-java-a-full-story-of-java-development-from-1991-to-2021" TargetMode="External"/><Relationship Id="rId3" Type="http://schemas.openxmlformats.org/officeDocument/2006/relationships/hyperlink" Target="https://en.wikipedia.org/wiki/James_Gosling" TargetMode="External"/><Relationship Id="rId7" Type="http://schemas.openxmlformats.org/officeDocument/2006/relationships/hyperlink" Target="https://www.javatpoint.com/history-of-java" TargetMode="External"/><Relationship Id="rId2" Type="http://schemas.openxmlformats.org/officeDocument/2006/relationships/hyperlink" Target="https://en.wikipedia.org/wiki/Java_virtual_machine" TargetMode="External"/><Relationship Id="rId1" Type="http://schemas.openxmlformats.org/officeDocument/2006/relationships/slideLayout" Target="../slideLayouts/slideLayout13.xml"/><Relationship Id="rId6" Type="http://schemas.openxmlformats.org/officeDocument/2006/relationships/hyperlink" Target="https://en.wikipedia.org/wiki/Acquisition_of_Sun_Microsystems_by_Oracle_Corporation" TargetMode="External"/><Relationship Id="rId11" Type="http://schemas.openxmlformats.org/officeDocument/2006/relationships/hyperlink" Target="https://en.wikipedia.org/wiki/Java_class_file" TargetMode="External"/><Relationship Id="rId5" Type="http://schemas.openxmlformats.org/officeDocument/2006/relationships/hyperlink" Target="https://en.wikipedia.org/wiki/Patrick_Naughton" TargetMode="External"/><Relationship Id="rId10" Type="http://schemas.openxmlformats.org/officeDocument/2006/relationships/hyperlink" Target="https://docs.oracle.com/javase/specs/jvms/se7/html/jvms-4.html" TargetMode="External"/><Relationship Id="rId4" Type="http://schemas.openxmlformats.org/officeDocument/2006/relationships/hyperlink" Target="https://www.bluechairgroup.com/team/mike-sheridan/" TargetMode="External"/><Relationship Id="rId9" Type="http://schemas.openxmlformats.org/officeDocument/2006/relationships/hyperlink" Target="https://www.geeksforgeeks.org/the-complete-history-of-java-programming-language/" TargetMode="External"/></Relationships>
</file>

<file path=ppt/slides/_rels/slide92.xml.rels><?xml version="1.0" encoding="UTF-8" standalone="yes"?>
<Relationships xmlns="http://schemas.openxmlformats.org/package/2006/relationships"><Relationship Id="rId8" Type="http://schemas.openxmlformats.org/officeDocument/2006/relationships/hyperlink" Target="https://www.geeksforgeeks.org/garbage-collection-java/" TargetMode="External"/><Relationship Id="rId3" Type="http://schemas.openxmlformats.org/officeDocument/2006/relationships/hyperlink" Target="https://www.scaler.com/topics/memory-management-in-java/" TargetMode="External"/><Relationship Id="rId7" Type="http://schemas.openxmlformats.org/officeDocument/2006/relationships/hyperlink" Target="https://www.geeksforgeeks.org/how-many-types-of-memory-areas-are-allocated-by-jvm/" TargetMode="External"/><Relationship Id="rId2" Type="http://schemas.openxmlformats.org/officeDocument/2006/relationships/notesSlide" Target="../notesSlides/notesSlide74.xml"/><Relationship Id="rId1" Type="http://schemas.openxmlformats.org/officeDocument/2006/relationships/slideLayout" Target="../slideLayouts/slideLayout13.xml"/><Relationship Id="rId6" Type="http://schemas.openxmlformats.org/officeDocument/2006/relationships/hyperlink" Target="https://www.educba.com/types-of-memory-in-java/" TargetMode="External"/><Relationship Id="rId5" Type="http://schemas.openxmlformats.org/officeDocument/2006/relationships/hyperlink" Target="https://docs.oracle.com/javase/specs/jvms/se8/html/jvms-2.html" TargetMode="External"/><Relationship Id="rId10" Type="http://schemas.openxmlformats.org/officeDocument/2006/relationships/hyperlink" Target="https://foojay.io/today/fantastic-jvms-and-where-to-find-them/" TargetMode="External"/><Relationship Id="rId4" Type="http://schemas.openxmlformats.org/officeDocument/2006/relationships/hyperlink" Target="https://www.digitalocean.com/community/tutorials/java-jvm-memory-model-memory-management-in-java" TargetMode="External"/><Relationship Id="rId9" Type="http://schemas.openxmlformats.org/officeDocument/2006/relationships/hyperlink" Target="https://en.wikipedia.org/wiki/Java_(software_platform" TargetMode="External"/></Relationships>
</file>

<file path=ppt/slides/_rels/slide93.xml.rels><?xml version="1.0" encoding="UTF-8" standalone="yes"?>
<Relationships xmlns="http://schemas.openxmlformats.org/package/2006/relationships"><Relationship Id="rId8" Type="http://schemas.openxmlformats.org/officeDocument/2006/relationships/hyperlink" Target="https://towardsdatascience.com/jvm-vs-dvm-b257229d18a2#:~:text=One%20of%20the%20main%20reasons,and%20also%20slower%20than%20DVM" TargetMode="External"/><Relationship Id="rId3" Type="http://schemas.openxmlformats.org/officeDocument/2006/relationships/hyperlink" Target="https://www.freecodecamp.org/news/jvm-tutorial-java-virtual-machine-architecture-explained-for-beginners/" TargetMode="External"/><Relationship Id="rId7" Type="http://schemas.openxmlformats.org/officeDocument/2006/relationships/hyperlink" Target="https://groovy-lang.org/" TargetMode="External"/><Relationship Id="rId12" Type="http://schemas.openxmlformats.org/officeDocument/2006/relationships/hyperlink" Target="https://www.freecodecamp.org/news/just-in-time-compilation-explained/" TargetMode="External"/><Relationship Id="rId2" Type="http://schemas.openxmlformats.org/officeDocument/2006/relationships/notesSlide" Target="../notesSlides/notesSlide75.xml"/><Relationship Id="rId1" Type="http://schemas.openxmlformats.org/officeDocument/2006/relationships/slideLayout" Target="../slideLayouts/slideLayout35.xml"/><Relationship Id="rId6" Type="http://schemas.openxmlformats.org/officeDocument/2006/relationships/hyperlink" Target="https://www.scala-lang.org/" TargetMode="External"/><Relationship Id="rId11" Type="http://schemas.openxmlformats.org/officeDocument/2006/relationships/hyperlink" Target="https://www.ibm.com/docs/en/sdk-java-technology/8?topic=reference-jit-compiler" TargetMode="External"/><Relationship Id="rId5" Type="http://schemas.openxmlformats.org/officeDocument/2006/relationships/hyperlink" Target="https://www.spec-india.com/blog/top-apps-built-with-kotlin" TargetMode="External"/><Relationship Id="rId10" Type="http://schemas.openxmlformats.org/officeDocument/2006/relationships/hyperlink" Target="https://www.geeksforgeeks.org/difference-between-jvm-and-dvm/" TargetMode="External"/><Relationship Id="rId4" Type="http://schemas.openxmlformats.org/officeDocument/2006/relationships/hyperlink" Target="https://www.spec-india.com/blog/jvm-languages" TargetMode="External"/><Relationship Id="rId9" Type="http://schemas.openxmlformats.org/officeDocument/2006/relationships/hyperlink" Target="https://medium.com/programming-lite/android-core-jvm-dvm-art-jit-aot-855039a9a8fa"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3D Machine Parts">
            <a:extLst>
              <a:ext uri="{FF2B5EF4-FFF2-40B4-BE49-F238E27FC236}">
                <a16:creationId xmlns:a16="http://schemas.microsoft.com/office/drawing/2014/main" id="{E3F3D1A2-221E-A3C6-73ED-2765DE02851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790744"/>
            <a:ext cx="12666451" cy="7648744"/>
          </a:xfrm>
          <a:prstGeom prst="rect">
            <a:avLst/>
          </a:prstGeom>
        </p:spPr>
      </p:pic>
      <p:sp>
        <p:nvSpPr>
          <p:cNvPr id="2" name="Title 1"/>
          <p:cNvSpPr>
            <a:spLocks noGrp="1"/>
          </p:cNvSpPr>
          <p:nvPr>
            <p:ph type="ctrTitle"/>
          </p:nvPr>
        </p:nvSpPr>
        <p:spPr>
          <a:xfrm>
            <a:off x="1442337" y="1648267"/>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cs typeface="Calibri Light"/>
              </a:rPr>
              <a:t>Java Virtual Machine(JVM)</a:t>
            </a:r>
            <a:endParaRPr lang="en-US" sz="5200">
              <a:solidFill>
                <a:srgbClr val="FFFFFF"/>
              </a:solidFill>
            </a:endParaRPr>
          </a:p>
        </p:txBody>
      </p:sp>
      <p:sp>
        <p:nvSpPr>
          <p:cNvPr id="3" name="Subtitle 2"/>
          <p:cNvSpPr>
            <a:spLocks noGrp="1"/>
          </p:cNvSpPr>
          <p:nvPr>
            <p:ph type="subTitle" idx="1"/>
          </p:nvPr>
        </p:nvSpPr>
        <p:spPr>
          <a:xfrm>
            <a:off x="1114428" y="5409137"/>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marL="342900" indent="-342900">
              <a:buFont typeface="Calibri" panose="020B0604020202020204" pitchFamily="34" charset="0"/>
              <a:buChar char="-"/>
            </a:pPr>
            <a:r>
              <a:rPr lang="en-US">
                <a:solidFill>
                  <a:srgbClr val="FFFFFF"/>
                </a:solidFill>
                <a:ea typeface="Calibri"/>
                <a:cs typeface="Calibri"/>
              </a:rPr>
              <a:t>Cindy Chen, Julia Zinda, Cassie Sand, Logan Johansson</a:t>
            </a:r>
          </a:p>
          <a:p>
            <a:pPr marL="342900" indent="-342900">
              <a:buFont typeface="Calibri" panose="020B0604020202020204" pitchFamily="34" charset="0"/>
              <a:buChar char="-"/>
            </a:pPr>
            <a:endParaRPr lang="en-US">
              <a:solidFill>
                <a:srgbClr val="FFFFFF"/>
              </a:solidFill>
              <a:ea typeface="Calibri"/>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Java: development</a:t>
            </a:r>
            <a:endParaRPr lang="en-US" sz="4000">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4" name="TextBox 3">
            <a:extLst>
              <a:ext uri="{FF2B5EF4-FFF2-40B4-BE49-F238E27FC236}">
                <a16:creationId xmlns:a16="http://schemas.microsoft.com/office/drawing/2014/main" id="{2F7A4D75-1F7E-EB0E-E93E-F2869C155C49}"/>
              </a:ext>
            </a:extLst>
          </p:cNvPr>
          <p:cNvSpPr txBox="1"/>
          <p:nvPr/>
        </p:nvSpPr>
        <p:spPr>
          <a:xfrm>
            <a:off x="-32425" y="1669915"/>
            <a:ext cx="1204608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800">
                <a:cs typeface="Calibri"/>
              </a:rPr>
              <a:t>The development of the Java programming language was finished in 1995. Java was intended to be a write-once-run-everywhere capability along with easy accessibility of the software and internet communities to standardize writing applications for complex networks.</a:t>
            </a:r>
          </a:p>
          <a:p>
            <a:pPr marL="285750" indent="-285750">
              <a:buFont typeface="Calibri"/>
              <a:buChar char="-"/>
            </a:pPr>
            <a:r>
              <a:rPr lang="en-US" sz="2800">
                <a:cs typeface="Calibri"/>
              </a:rPr>
              <a:t>Java was based on the "Write once, run anywhere" promise, supporting free runtime son popular platforms. </a:t>
            </a:r>
          </a:p>
          <a:p>
            <a:pPr marL="285750" indent="-285750">
              <a:buFont typeface="Calibri"/>
              <a:buChar char="-"/>
            </a:pPr>
            <a:r>
              <a:rPr lang="en-US" sz="2800">
                <a:cs typeface="Calibri"/>
              </a:rPr>
              <a:t>Java comparing to C/C++, Java offers more security, configurations of security options, and limit access to certain networks and/or files.</a:t>
            </a:r>
          </a:p>
          <a:p>
            <a:pPr marL="285750" indent="-285750">
              <a:buFont typeface="Calibri"/>
              <a:buChar char="-"/>
            </a:pPr>
            <a:endParaRPr lang="en-US" sz="2800">
              <a:ea typeface="+mn-lt"/>
              <a:cs typeface="+mn-lt"/>
            </a:endParaRPr>
          </a:p>
        </p:txBody>
      </p:sp>
      <p:pic>
        <p:nvPicPr>
          <p:cNvPr id="5" name="Picture 5" descr="A picture containing text&#10;&#10;Description automatically generated">
            <a:extLst>
              <a:ext uri="{FF2B5EF4-FFF2-40B4-BE49-F238E27FC236}">
                <a16:creationId xmlns:a16="http://schemas.microsoft.com/office/drawing/2014/main" id="{C1AB5F27-B6B8-2FE0-409E-8B7C6ED4D3F5}"/>
              </a:ext>
            </a:extLst>
          </p:cNvPr>
          <p:cNvPicPr>
            <a:picLocks noChangeAspect="1"/>
          </p:cNvPicPr>
          <p:nvPr/>
        </p:nvPicPr>
        <p:blipFill>
          <a:blip r:embed="rId3"/>
          <a:stretch>
            <a:fillRect/>
          </a:stretch>
        </p:blipFill>
        <p:spPr>
          <a:xfrm>
            <a:off x="9497055" y="2246"/>
            <a:ext cx="2701325" cy="1591393"/>
          </a:xfrm>
          <a:prstGeom prst="rect">
            <a:avLst/>
          </a:prstGeom>
        </p:spPr>
      </p:pic>
    </p:spTree>
    <p:extLst>
      <p:ext uri="{BB962C8B-B14F-4D97-AF65-F5344CB8AC3E}">
        <p14:creationId xmlns:p14="http://schemas.microsoft.com/office/powerpoint/2010/main" val="3851708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Java: first release</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4" name="TextBox 3">
            <a:extLst>
              <a:ext uri="{FF2B5EF4-FFF2-40B4-BE49-F238E27FC236}">
                <a16:creationId xmlns:a16="http://schemas.microsoft.com/office/drawing/2014/main" id="{6F4FE646-8E04-B86D-7675-DD347DB993EA}"/>
              </a:ext>
            </a:extLst>
          </p:cNvPr>
          <p:cNvSpPr txBox="1"/>
          <p:nvPr/>
        </p:nvSpPr>
        <p:spPr>
          <a:xfrm>
            <a:off x="12013659" y="6679659"/>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1B227CC3-E1E3-6EA4-B0E8-D10B315A3F6F}"/>
              </a:ext>
            </a:extLst>
          </p:cNvPr>
          <p:cNvSpPr txBox="1"/>
          <p:nvPr/>
        </p:nvSpPr>
        <p:spPr>
          <a:xfrm>
            <a:off x="162127" y="1767191"/>
            <a:ext cx="11689404"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latin typeface="Calibri"/>
                <a:ea typeface="Arial"/>
                <a:cs typeface="Arial"/>
              </a:rPr>
              <a:t>Prior to the release in 1995, the project was renamed from "Oak" to "Java", reasoning behind that the original name was already trademark by Oak Technologies. According to James Gosling, the "Green Project" team members had various options for its new programming language name, including Java, DNA, SILK, RUBY, Dynamic, Revolutionary, Jolt, and many others. Gosling decided to name the newly created language Java, while having a cup of coffee near his office. The name Java originates from a sort of espresso bean, part of the production of which comes from the island of Java.</a:t>
            </a:r>
          </a:p>
          <a:p>
            <a:pPr marL="285750" indent="-285750">
              <a:buFont typeface="Calibri"/>
              <a:buChar char="-"/>
            </a:pPr>
            <a:r>
              <a:rPr lang="en-US" sz="1800">
                <a:latin typeface="Calibri"/>
                <a:ea typeface="Arial"/>
                <a:cs typeface="Arial"/>
              </a:rPr>
              <a:t>In early 1996, Sun Microsystems Corporation released the first public implementation of Java 1.0. Sun Microsystems Corporation invited developers to download Java 1.0 to start building the next generation of killer applications.​</a:t>
            </a:r>
            <a:endParaRPr lang="en-US">
              <a:cs typeface="Calibri" panose="020F0502020204030204"/>
            </a:endParaRPr>
          </a:p>
          <a:p>
            <a:pPr marL="285750" indent="-285750">
              <a:buFont typeface="Calibri"/>
              <a:buChar char="-"/>
            </a:pPr>
            <a:r>
              <a:rPr lang="en-US">
                <a:cs typeface="Arial"/>
              </a:rPr>
              <a:t>After the first release, all major web browsers incorporated the ability to run Java applets within web pages, which made Java one of the most mainstreamed technologies in internet programming.</a:t>
            </a:r>
          </a:p>
          <a:p>
            <a:pPr marL="285750" indent="-285750">
              <a:buFont typeface="Calibri"/>
              <a:buChar char="-"/>
            </a:pPr>
            <a:r>
              <a:rPr lang="en-US">
                <a:cs typeface="Arial"/>
              </a:rPr>
              <a:t>Java has continuously improved since the first release, with new releases yearly, major changes were implemented within the new versions. Java 2 added multiple configurations built for different types of platforms, including APIs for enterprise applications, server environments, mobile applications, and more features modern internet has used.</a:t>
            </a:r>
          </a:p>
          <a:p>
            <a:pPr marL="285750" indent="-285750">
              <a:buFont typeface="Calibri"/>
              <a:buChar char="-"/>
            </a:pPr>
            <a:endParaRPr lang="en-US">
              <a:cs typeface="Arial"/>
            </a:endParaRPr>
          </a:p>
        </p:txBody>
      </p:sp>
      <p:pic>
        <p:nvPicPr>
          <p:cNvPr id="6" name="Picture 6" descr="Graphical user interface, text, application&#10;&#10;Description automatically generated">
            <a:extLst>
              <a:ext uri="{FF2B5EF4-FFF2-40B4-BE49-F238E27FC236}">
                <a16:creationId xmlns:a16="http://schemas.microsoft.com/office/drawing/2014/main" id="{77526C27-E376-6A86-1EA9-DAE2084984FE}"/>
              </a:ext>
            </a:extLst>
          </p:cNvPr>
          <p:cNvPicPr>
            <a:picLocks noChangeAspect="1"/>
          </p:cNvPicPr>
          <p:nvPr/>
        </p:nvPicPr>
        <p:blipFill>
          <a:blip r:embed="rId3"/>
          <a:stretch>
            <a:fillRect/>
          </a:stretch>
        </p:blipFill>
        <p:spPr>
          <a:xfrm>
            <a:off x="9310149" y="-2786"/>
            <a:ext cx="2888231" cy="1601458"/>
          </a:xfrm>
          <a:prstGeom prst="rect">
            <a:avLst/>
          </a:prstGeom>
        </p:spPr>
      </p:pic>
    </p:spTree>
    <p:extLst>
      <p:ext uri="{BB962C8B-B14F-4D97-AF65-F5344CB8AC3E}">
        <p14:creationId xmlns:p14="http://schemas.microsoft.com/office/powerpoint/2010/main" val="1295944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Java: the new era</a:t>
            </a:r>
            <a:endParaRPr lang="en-US" sz="4000">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4" name="TextBox 3">
            <a:extLst>
              <a:ext uri="{FF2B5EF4-FFF2-40B4-BE49-F238E27FC236}">
                <a16:creationId xmlns:a16="http://schemas.microsoft.com/office/drawing/2014/main" id="{8EB50D19-0E57-1909-49F8-99830D378B76}"/>
              </a:ext>
            </a:extLst>
          </p:cNvPr>
          <p:cNvSpPr txBox="1"/>
          <p:nvPr/>
        </p:nvSpPr>
        <p:spPr>
          <a:xfrm>
            <a:off x="12127148" y="674451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28BE3DE3-714B-2BC8-55B2-B157CCCA95F3}"/>
              </a:ext>
            </a:extLst>
          </p:cNvPr>
          <p:cNvSpPr txBox="1"/>
          <p:nvPr/>
        </p:nvSpPr>
        <p:spPr>
          <a:xfrm>
            <a:off x="77393" y="1603534"/>
            <a:ext cx="12029872"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000">
                <a:cs typeface="Calibri"/>
              </a:rPr>
              <a:t>With the major release of Java 1.0, Java was named one of the "Ten Best Products of 1995" by the TIME Magazine</a:t>
            </a:r>
          </a:p>
          <a:p>
            <a:pPr marL="285750" indent="-285750">
              <a:buFont typeface="Calibri"/>
              <a:buChar char="-"/>
            </a:pPr>
            <a:r>
              <a:rPr lang="en-US" sz="2000">
                <a:cs typeface="Calibri"/>
              </a:rPr>
              <a:t>In November of 2006, </a:t>
            </a:r>
            <a:r>
              <a:rPr lang="en-US" sz="2000">
                <a:ea typeface="+mn-lt"/>
                <a:cs typeface="+mn-lt"/>
              </a:rPr>
              <a:t>Sun Microsystems Corporation released much of its Java Virtual Machine(JVM) as free and open-source software.</a:t>
            </a:r>
          </a:p>
          <a:p>
            <a:pPr marL="285750" indent="-285750">
              <a:buFont typeface="Calibri"/>
              <a:buChar char="-"/>
            </a:pPr>
            <a:r>
              <a:rPr lang="en-US" sz="2000">
                <a:cs typeface="Calibri"/>
              </a:rPr>
              <a:t>The Java language has experienced various augmentations of classes and packages to the standard library. In addition to the language changes, creating more sensational changes to the Java Class Library, Java has developed hundreds to thousands of classes in J2SE 5.</a:t>
            </a:r>
          </a:p>
          <a:p>
            <a:pPr marL="285750" indent="-285750">
              <a:buFont typeface="Calibri"/>
              <a:buChar char="-"/>
            </a:pPr>
            <a:r>
              <a:rPr lang="en-US" sz="2000">
                <a:cs typeface="Calibri"/>
              </a:rPr>
              <a:t>In May 2007, Java completed the process of making Java fully open sourced, by accessing Java Virtual Machine's core code.</a:t>
            </a:r>
          </a:p>
          <a:p>
            <a:pPr marL="285750" indent="-285750">
              <a:buFont typeface="Calibri"/>
              <a:buChar char="-"/>
            </a:pPr>
            <a:r>
              <a:rPr lang="en-US" sz="2000">
                <a:cs typeface="Calibri"/>
              </a:rPr>
              <a:t>In April 2009, Oracle Corporation acquired Sun Microsystems Corporation with its rights to the Java technologies developed within the Green Team. Oracle Corporation offered Sun</a:t>
            </a:r>
            <a:r>
              <a:rPr lang="en-US" sz="2000">
                <a:ea typeface="+mn-lt"/>
                <a:cs typeface="+mn-lt"/>
              </a:rPr>
              <a:t> Microsystems Corporation $5.6 billion in net of Sun's cash and debt.</a:t>
            </a:r>
          </a:p>
          <a:p>
            <a:pPr marL="285750" indent="-285750">
              <a:buFont typeface="Calibri"/>
              <a:buChar char="-"/>
            </a:pPr>
            <a:r>
              <a:rPr lang="en-US" sz="2000">
                <a:cs typeface="Calibri"/>
              </a:rPr>
              <a:t>Following the acquisition, James Gosling(the creator of Java), Tim Bray(the creator of XML), and couple members of the </a:t>
            </a:r>
            <a:r>
              <a:rPr lang="en-US" sz="2000">
                <a:ea typeface="+mn-lt"/>
                <a:cs typeface="+mn-lt"/>
              </a:rPr>
              <a:t>Sun Microsystems Corporation </a:t>
            </a:r>
            <a:r>
              <a:rPr lang="en-US" sz="2000">
                <a:cs typeface="Calibri"/>
              </a:rPr>
              <a:t>resigned and pursued other corporations </a:t>
            </a:r>
          </a:p>
          <a:p>
            <a:pPr marL="285750" indent="-285750">
              <a:buFont typeface="Calibri"/>
              <a:buChar char="-"/>
            </a:pPr>
            <a:r>
              <a:rPr lang="en-US" sz="2000">
                <a:cs typeface="Calibri"/>
              </a:rPr>
              <a:t>The biggest change in Java technologies under Oracle corporation came in 2017, when Oracle announced that Java will be moved to new versions of release launching every six months, as a way to ensure Java-related technologies are updated in timely manners matching modern-day market advancements.</a:t>
            </a:r>
          </a:p>
        </p:txBody>
      </p:sp>
      <p:pic>
        <p:nvPicPr>
          <p:cNvPr id="6" name="Picture 6" descr="Whiteboard&#10;&#10;Description automatically generated">
            <a:extLst>
              <a:ext uri="{FF2B5EF4-FFF2-40B4-BE49-F238E27FC236}">
                <a16:creationId xmlns:a16="http://schemas.microsoft.com/office/drawing/2014/main" id="{DD9B56E4-2C86-24CE-96C4-CCD83DCD29B0}"/>
              </a:ext>
            </a:extLst>
          </p:cNvPr>
          <p:cNvPicPr>
            <a:picLocks noChangeAspect="1"/>
          </p:cNvPicPr>
          <p:nvPr/>
        </p:nvPicPr>
        <p:blipFill>
          <a:blip r:embed="rId3"/>
          <a:stretch>
            <a:fillRect/>
          </a:stretch>
        </p:blipFill>
        <p:spPr>
          <a:xfrm>
            <a:off x="10567269" y="-16893"/>
            <a:ext cx="1624821" cy="1615296"/>
          </a:xfrm>
          <a:prstGeom prst="rect">
            <a:avLst/>
          </a:prstGeom>
        </p:spPr>
      </p:pic>
    </p:spTree>
    <p:extLst>
      <p:ext uri="{BB962C8B-B14F-4D97-AF65-F5344CB8AC3E}">
        <p14:creationId xmlns:p14="http://schemas.microsoft.com/office/powerpoint/2010/main" val="1616621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Java: the future</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4" name="TextBox 3">
            <a:extLst>
              <a:ext uri="{FF2B5EF4-FFF2-40B4-BE49-F238E27FC236}">
                <a16:creationId xmlns:a16="http://schemas.microsoft.com/office/drawing/2014/main" id="{D9E68E62-06F1-5A7E-258B-B64BDD4872DD}"/>
              </a:ext>
            </a:extLst>
          </p:cNvPr>
          <p:cNvSpPr txBox="1"/>
          <p:nvPr/>
        </p:nvSpPr>
        <p:spPr>
          <a:xfrm>
            <a:off x="81064" y="1702340"/>
            <a:ext cx="1202987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cs typeface="Calibri"/>
              </a:rPr>
              <a:t>Today, Java is well-known as one of the most versatile programming languages in the world. Almost being used everywhere in terms of platforms, many additional features are added to the language. Now, Java is being used in Windows applications, Web applications, enterprise applications, mobile applications, cards, and much more......</a:t>
            </a:r>
          </a:p>
          <a:p>
            <a:pPr marL="285750" indent="-285750">
              <a:buFont typeface="Calibri"/>
              <a:buChar char="-"/>
            </a:pPr>
            <a:r>
              <a:rPr lang="en-US">
                <a:cs typeface="Calibri"/>
              </a:rPr>
              <a:t>Please see the attached </a:t>
            </a:r>
            <a:r>
              <a:rPr lang="en-US">
                <a:cs typeface="Calibri"/>
                <a:hlinkClick r:id="rId3"/>
              </a:rPr>
              <a:t>link</a:t>
            </a:r>
            <a:r>
              <a:rPr lang="en-US">
                <a:cs typeface="Calibri"/>
              </a:rPr>
              <a:t> to learn more about new Java versions, releases, release date, and changes of the new release</a:t>
            </a:r>
          </a:p>
          <a:p>
            <a:pPr marL="285750" indent="-285750">
              <a:buFont typeface="Calibri"/>
              <a:buChar char="-"/>
            </a:pPr>
            <a:endParaRPr lang="en-US">
              <a:cs typeface="Calibri"/>
            </a:endParaRPr>
          </a:p>
        </p:txBody>
      </p:sp>
      <p:pic>
        <p:nvPicPr>
          <p:cNvPr id="5" name="Picture 5" descr="Timeline&#10;&#10;Description automatically generated">
            <a:extLst>
              <a:ext uri="{FF2B5EF4-FFF2-40B4-BE49-F238E27FC236}">
                <a16:creationId xmlns:a16="http://schemas.microsoft.com/office/drawing/2014/main" id="{BD525F58-640B-8317-6FF1-D4111EA7D162}"/>
              </a:ext>
            </a:extLst>
          </p:cNvPr>
          <p:cNvPicPr>
            <a:picLocks noChangeAspect="1"/>
          </p:cNvPicPr>
          <p:nvPr/>
        </p:nvPicPr>
        <p:blipFill>
          <a:blip r:embed="rId4"/>
          <a:stretch>
            <a:fillRect/>
          </a:stretch>
        </p:blipFill>
        <p:spPr>
          <a:xfrm>
            <a:off x="1431985" y="2939505"/>
            <a:ext cx="7976557" cy="3796950"/>
          </a:xfrm>
          <a:prstGeom prst="rect">
            <a:avLst/>
          </a:prstGeom>
        </p:spPr>
      </p:pic>
    </p:spTree>
    <p:extLst>
      <p:ext uri="{BB962C8B-B14F-4D97-AF65-F5344CB8AC3E}">
        <p14:creationId xmlns:p14="http://schemas.microsoft.com/office/powerpoint/2010/main" val="1589586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793662" y="386930"/>
            <a:ext cx="10066122" cy="1298448"/>
          </a:xfrm>
        </p:spPr>
        <p:txBody>
          <a:bodyPr anchor="b">
            <a:normAutofit/>
          </a:bodyPr>
          <a:lstStyle/>
          <a:p>
            <a:r>
              <a:rPr lang="en-US" sz="4800">
                <a:cs typeface="Calibri Light"/>
              </a:rPr>
              <a:t>Java Class File Structure</a:t>
            </a:r>
          </a:p>
        </p:txBody>
      </p:sp>
      <p:sp>
        <p:nvSpPr>
          <p:cNvPr id="39" name="Rectangle 3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793661" y="2599509"/>
            <a:ext cx="4530898" cy="3639450"/>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pic>
        <p:nvPicPr>
          <p:cNvPr id="4" name="Picture 4" descr="A picture containing text&#10;&#10;Description automatically generated">
            <a:extLst>
              <a:ext uri="{FF2B5EF4-FFF2-40B4-BE49-F238E27FC236}">
                <a16:creationId xmlns:a16="http://schemas.microsoft.com/office/drawing/2014/main" id="{CA43D77A-AEEA-169A-A549-297CCD49D3C7}"/>
              </a:ext>
            </a:extLst>
          </p:cNvPr>
          <p:cNvPicPr>
            <a:picLocks noChangeAspect="1"/>
          </p:cNvPicPr>
          <p:nvPr/>
        </p:nvPicPr>
        <p:blipFill>
          <a:blip r:embed="rId2"/>
          <a:stretch>
            <a:fillRect/>
          </a:stretch>
        </p:blipFill>
        <p:spPr>
          <a:xfrm>
            <a:off x="3122325" y="2275514"/>
            <a:ext cx="7996993" cy="4189235"/>
          </a:xfrm>
          <a:prstGeom prst="rect">
            <a:avLst/>
          </a:prstGeom>
        </p:spPr>
      </p:pic>
      <p:sp>
        <p:nvSpPr>
          <p:cNvPr id="43" name="Rectangle 4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5488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Java Class File</a:t>
            </a:r>
            <a:endParaRPr lang="en-US" sz="4000">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4" name="TextBox 3">
            <a:extLst>
              <a:ext uri="{FF2B5EF4-FFF2-40B4-BE49-F238E27FC236}">
                <a16:creationId xmlns:a16="http://schemas.microsoft.com/office/drawing/2014/main" id="{EA46B9ED-EDAA-DA82-3E65-C24EB89368B1}"/>
              </a:ext>
            </a:extLst>
          </p:cNvPr>
          <p:cNvSpPr txBox="1"/>
          <p:nvPr/>
        </p:nvSpPr>
        <p:spPr>
          <a:xfrm>
            <a:off x="108856" y="1650999"/>
            <a:ext cx="12010571"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000">
                <a:cs typeface="Calibri" panose="020F0502020204030204"/>
              </a:rPr>
              <a:t>Java Class File: a file with the .class filename extension containing Java bytecode that can be executed on the Java Virtual Machine(JVM).</a:t>
            </a:r>
          </a:p>
          <a:p>
            <a:pPr marL="285750" indent="-285750">
              <a:buFont typeface="Calibri"/>
              <a:buChar char="-"/>
            </a:pPr>
            <a:r>
              <a:rPr lang="en-US" sz="2000">
                <a:cs typeface="Calibri" panose="020F0502020204030204"/>
              </a:rPr>
              <a:t>A Java class file is produced by a Java compiler from the Java programming language source file(.java files) containing Java classes. If a source file has more than one class, each class is compiled into a separate class file.</a:t>
            </a:r>
          </a:p>
          <a:p>
            <a:pPr marL="285750" indent="-285750">
              <a:buFont typeface="Calibri"/>
              <a:buChar char="-"/>
            </a:pPr>
            <a:r>
              <a:rPr lang="en-US" sz="2000">
                <a:cs typeface="Calibri" panose="020F0502020204030204"/>
              </a:rPr>
              <a:t>Java Virtual Machine(JVM) is available for many platforms, and a class file compiled from one platform will be executed on a Java Virtual Machine on another platform. Allowing Java applications to be independent from other platforms.</a:t>
            </a:r>
          </a:p>
          <a:p>
            <a:pPr marL="285750" indent="-285750">
              <a:buFont typeface="Calibri"/>
              <a:buChar char="-"/>
            </a:pPr>
            <a:r>
              <a:rPr lang="en-US" sz="2000">
                <a:cs typeface="Calibri" panose="020F0502020204030204"/>
              </a:rPr>
              <a:t>On December 11th of 2006, the Java Specification Request 202 modified class file format successfully.</a:t>
            </a:r>
          </a:p>
          <a:p>
            <a:pPr marL="285750" indent="-285750">
              <a:buFont typeface="Calibri"/>
              <a:buChar char="-"/>
            </a:pPr>
            <a:r>
              <a:rPr lang="en-US" sz="2000">
                <a:cs typeface="Calibri" panose="020F0502020204030204"/>
              </a:rPr>
              <a:t>A class file consists of 8-bit bytes. All 16-bit, 32-bit, and 64-bit are constructed by reading two, four, and eight consecutive 8-bit bytes. Multibyte data items are stored in big-endian order, where the high bytes comes first, and low bytes go last.</a:t>
            </a:r>
          </a:p>
          <a:p>
            <a:pPr marL="285750" indent="-285750">
              <a:buFont typeface="Calibri"/>
              <a:buChar char="-"/>
            </a:pPr>
            <a:r>
              <a:rPr lang="en-US" sz="2000">
                <a:cs typeface="Calibri" panose="020F0502020204030204"/>
              </a:rPr>
              <a:t>The contents of the structures describing the class file format are referred to as </a:t>
            </a:r>
            <a:r>
              <a:rPr lang="en-US" sz="2000" i="1">
                <a:cs typeface="Calibri" panose="020F0502020204030204"/>
              </a:rPr>
              <a:t>items</a:t>
            </a:r>
            <a:r>
              <a:rPr lang="en-US" sz="2000">
                <a:cs typeface="Calibri" panose="020F0502020204030204"/>
              </a:rPr>
              <a:t>, items are stored in the class file sequentially, without alignment or paddings.</a:t>
            </a:r>
          </a:p>
          <a:p>
            <a:pPr marL="285750" indent="-285750">
              <a:buFont typeface="Calibri"/>
              <a:buChar char="-"/>
            </a:pPr>
            <a:r>
              <a:rPr lang="en-US" sz="2000">
                <a:cs typeface="Calibri" panose="020F0502020204030204"/>
              </a:rPr>
              <a:t>Larger variable-sized items are stored in </a:t>
            </a:r>
            <a:r>
              <a:rPr lang="en-US" sz="2000" i="1">
                <a:cs typeface="Calibri" panose="020F0502020204030204"/>
              </a:rPr>
              <a:t>tables,</a:t>
            </a:r>
            <a:r>
              <a:rPr lang="en-US" sz="2000">
                <a:cs typeface="Calibri" panose="020F0502020204030204"/>
              </a:rPr>
              <a:t> are used in several class file structures. </a:t>
            </a:r>
          </a:p>
          <a:p>
            <a:endParaRPr lang="en-US" sz="2000">
              <a:cs typeface="Calibri" panose="020F0502020204030204"/>
            </a:endParaRPr>
          </a:p>
        </p:txBody>
      </p:sp>
      <p:pic>
        <p:nvPicPr>
          <p:cNvPr id="5" name="Picture 5" descr="Text&#10;&#10;Description automatically generated">
            <a:extLst>
              <a:ext uri="{FF2B5EF4-FFF2-40B4-BE49-F238E27FC236}">
                <a16:creationId xmlns:a16="http://schemas.microsoft.com/office/drawing/2014/main" id="{45FC8662-6D03-1E24-F0E1-8CA46C710B55}"/>
              </a:ext>
            </a:extLst>
          </p:cNvPr>
          <p:cNvPicPr>
            <a:picLocks noChangeAspect="1"/>
          </p:cNvPicPr>
          <p:nvPr/>
        </p:nvPicPr>
        <p:blipFill>
          <a:blip r:embed="rId3"/>
          <a:stretch>
            <a:fillRect/>
          </a:stretch>
        </p:blipFill>
        <p:spPr>
          <a:xfrm>
            <a:off x="8275608" y="-1438"/>
            <a:ext cx="3922143" cy="1613139"/>
          </a:xfrm>
          <a:prstGeom prst="rect">
            <a:avLst/>
          </a:prstGeom>
        </p:spPr>
      </p:pic>
    </p:spTree>
    <p:extLst>
      <p:ext uri="{BB962C8B-B14F-4D97-AF65-F5344CB8AC3E}">
        <p14:creationId xmlns:p14="http://schemas.microsoft.com/office/powerpoint/2010/main" val="2117457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Java Class File Layout and Structure</a:t>
            </a:r>
            <a:endParaRPr lang="en-US" sz="4000">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4" name="TextBox 3">
            <a:extLst>
              <a:ext uri="{FF2B5EF4-FFF2-40B4-BE49-F238E27FC236}">
                <a16:creationId xmlns:a16="http://schemas.microsoft.com/office/drawing/2014/main" id="{E475C62E-BB94-C3E5-63B5-1AD941B7EE50}"/>
              </a:ext>
            </a:extLst>
          </p:cNvPr>
          <p:cNvSpPr txBox="1"/>
          <p:nvPr/>
        </p:nvSpPr>
        <p:spPr>
          <a:xfrm>
            <a:off x="54428" y="1632856"/>
            <a:ext cx="120650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cs typeface="Calibri"/>
              </a:rPr>
              <a:t>Java Class File Structure contains 10 basic sections :</a:t>
            </a:r>
          </a:p>
          <a:p>
            <a:pPr marL="800100" lvl="1" indent="-342900">
              <a:buAutoNum type="arabicPeriod"/>
            </a:pPr>
            <a:r>
              <a:rPr lang="en-US">
                <a:cs typeface="Calibri"/>
              </a:rPr>
              <a:t>Magic Number</a:t>
            </a:r>
          </a:p>
          <a:p>
            <a:pPr marL="800100" lvl="1" indent="-342900">
              <a:buAutoNum type="arabicPeriod"/>
            </a:pPr>
            <a:r>
              <a:rPr lang="en-US">
                <a:cs typeface="Calibri"/>
              </a:rPr>
              <a:t>Version of Class File Format</a:t>
            </a:r>
          </a:p>
          <a:p>
            <a:pPr marL="800100" lvl="1" indent="-342900">
              <a:buAutoNum type="arabicPeriod"/>
            </a:pPr>
            <a:r>
              <a:rPr lang="en-US">
                <a:cs typeface="Calibri"/>
              </a:rPr>
              <a:t>Constant Pool</a:t>
            </a:r>
          </a:p>
          <a:p>
            <a:pPr marL="800100" lvl="1" indent="-342900">
              <a:buAutoNum type="arabicPeriod"/>
            </a:pPr>
            <a:r>
              <a:rPr lang="en-US">
                <a:cs typeface="Calibri"/>
              </a:rPr>
              <a:t>Access Flags</a:t>
            </a:r>
          </a:p>
          <a:p>
            <a:pPr marL="800100" lvl="1" indent="-342900">
              <a:buAutoNum type="arabicPeriod"/>
            </a:pPr>
            <a:r>
              <a:rPr lang="en-US">
                <a:cs typeface="Calibri"/>
              </a:rPr>
              <a:t>This Class</a:t>
            </a:r>
          </a:p>
          <a:p>
            <a:pPr marL="800100" lvl="1" indent="-342900">
              <a:buAutoNum type="arabicPeriod"/>
            </a:pPr>
            <a:r>
              <a:rPr lang="en-US">
                <a:cs typeface="Calibri"/>
              </a:rPr>
              <a:t>Super Class</a:t>
            </a:r>
          </a:p>
          <a:p>
            <a:pPr marL="800100" lvl="1" indent="-342900">
              <a:buAutoNum type="arabicPeriod"/>
            </a:pPr>
            <a:r>
              <a:rPr lang="en-US">
                <a:cs typeface="Calibri"/>
              </a:rPr>
              <a:t>Interfaces</a:t>
            </a:r>
          </a:p>
          <a:p>
            <a:pPr marL="800100" lvl="1" indent="-342900">
              <a:buAutoNum type="arabicPeriod"/>
            </a:pPr>
            <a:r>
              <a:rPr lang="en-US">
                <a:cs typeface="Calibri"/>
              </a:rPr>
              <a:t>Fields</a:t>
            </a:r>
          </a:p>
          <a:p>
            <a:pPr marL="800100" lvl="1" indent="-342900">
              <a:buAutoNum type="arabicPeriod"/>
            </a:pPr>
            <a:r>
              <a:rPr lang="en-US">
                <a:cs typeface="Calibri"/>
              </a:rPr>
              <a:t>Methods</a:t>
            </a:r>
          </a:p>
          <a:p>
            <a:pPr marL="800100" lvl="1" indent="-342900">
              <a:buAutoNum type="arabicPeriod"/>
            </a:pPr>
            <a:r>
              <a:rPr lang="en-US">
                <a:cs typeface="Calibri"/>
              </a:rPr>
              <a:t>Attributes</a:t>
            </a:r>
          </a:p>
        </p:txBody>
      </p:sp>
      <p:pic>
        <p:nvPicPr>
          <p:cNvPr id="5" name="Picture 5" descr="Table&#10;&#10;Description automatically generated">
            <a:extLst>
              <a:ext uri="{FF2B5EF4-FFF2-40B4-BE49-F238E27FC236}">
                <a16:creationId xmlns:a16="http://schemas.microsoft.com/office/drawing/2014/main" id="{1497EE3A-5D3A-12F1-DEE0-6633AEC43C8B}"/>
              </a:ext>
            </a:extLst>
          </p:cNvPr>
          <p:cNvPicPr>
            <a:picLocks noChangeAspect="1"/>
          </p:cNvPicPr>
          <p:nvPr/>
        </p:nvPicPr>
        <p:blipFill>
          <a:blip r:embed="rId3"/>
          <a:stretch>
            <a:fillRect/>
          </a:stretch>
        </p:blipFill>
        <p:spPr>
          <a:xfrm>
            <a:off x="6959116" y="1630393"/>
            <a:ext cx="3377728" cy="5135592"/>
          </a:xfrm>
          <a:prstGeom prst="rect">
            <a:avLst/>
          </a:prstGeom>
        </p:spPr>
      </p:pic>
    </p:spTree>
    <p:extLst>
      <p:ext uri="{BB962C8B-B14F-4D97-AF65-F5344CB8AC3E}">
        <p14:creationId xmlns:p14="http://schemas.microsoft.com/office/powerpoint/2010/main" val="2532226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Magic Number</a:t>
            </a:r>
            <a:endParaRPr lang="en-US" sz="4000">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4" name="TextBox 3">
            <a:extLst>
              <a:ext uri="{FF2B5EF4-FFF2-40B4-BE49-F238E27FC236}">
                <a16:creationId xmlns:a16="http://schemas.microsoft.com/office/drawing/2014/main" id="{F2D692D9-C0E7-A3A5-1BB9-5D819EE8D59C}"/>
              </a:ext>
            </a:extLst>
          </p:cNvPr>
          <p:cNvSpPr txBox="1"/>
          <p:nvPr/>
        </p:nvSpPr>
        <p:spPr>
          <a:xfrm>
            <a:off x="36286" y="1632856"/>
            <a:ext cx="12119428"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400">
                <a:cs typeface="Calibri"/>
              </a:rPr>
              <a:t>Class files are identified by the following 4 byte headers in hexadecimal: CA FE BA BE</a:t>
            </a:r>
          </a:p>
          <a:p>
            <a:pPr marL="285750" indent="-285750">
              <a:buFont typeface="Calibri"/>
              <a:buChar char="-"/>
            </a:pPr>
            <a:r>
              <a:rPr lang="en-US" sz="2400">
                <a:cs typeface="Calibri"/>
              </a:rPr>
              <a:t>The naming convention comes from the creator of Java James Gosling, referring to the restaurant in Palo Alto. Gosling was re-vamping some file format code and needed a couple of magic numbers, one for the persistent object file and one for classes. Gosling used CAFEDEAD for the object file format, for the 4 character hex words that fit after "CAFÉ", then decided to use "BABE". Gosling decided to go with "CADEBABE" for the class file format, and "CAFEDEAD" for the persistent for the object format, which was eventually replaced by "RMI".</a:t>
            </a:r>
          </a:p>
          <a:p>
            <a:pPr marL="285750" indent="-285750">
              <a:buFont typeface="Calibri"/>
              <a:buChar char="-"/>
            </a:pPr>
            <a:endParaRPr lang="en-US" sz="2400">
              <a:cs typeface="Calibri"/>
            </a:endParaRPr>
          </a:p>
        </p:txBody>
      </p:sp>
      <p:pic>
        <p:nvPicPr>
          <p:cNvPr id="5" name="Picture 5">
            <a:extLst>
              <a:ext uri="{FF2B5EF4-FFF2-40B4-BE49-F238E27FC236}">
                <a16:creationId xmlns:a16="http://schemas.microsoft.com/office/drawing/2014/main" id="{4E34C818-73AB-9EB4-EC73-2F0FC038A807}"/>
              </a:ext>
            </a:extLst>
          </p:cNvPr>
          <p:cNvPicPr>
            <a:picLocks noChangeAspect="1"/>
          </p:cNvPicPr>
          <p:nvPr/>
        </p:nvPicPr>
        <p:blipFill>
          <a:blip r:embed="rId3"/>
          <a:stretch>
            <a:fillRect/>
          </a:stretch>
        </p:blipFill>
        <p:spPr>
          <a:xfrm>
            <a:off x="2064589" y="4178307"/>
            <a:ext cx="6783237" cy="2685195"/>
          </a:xfrm>
          <a:prstGeom prst="rect">
            <a:avLst/>
          </a:prstGeom>
        </p:spPr>
      </p:pic>
      <p:pic>
        <p:nvPicPr>
          <p:cNvPr id="6" name="Picture 6">
            <a:extLst>
              <a:ext uri="{FF2B5EF4-FFF2-40B4-BE49-F238E27FC236}">
                <a16:creationId xmlns:a16="http://schemas.microsoft.com/office/drawing/2014/main" id="{A3365F6C-E43C-850C-39DA-5032DFE8D7F9}"/>
              </a:ext>
            </a:extLst>
          </p:cNvPr>
          <p:cNvPicPr>
            <a:picLocks noChangeAspect="1"/>
          </p:cNvPicPr>
          <p:nvPr/>
        </p:nvPicPr>
        <p:blipFill>
          <a:blip r:embed="rId4"/>
          <a:stretch>
            <a:fillRect/>
          </a:stretch>
        </p:blipFill>
        <p:spPr>
          <a:xfrm>
            <a:off x="8109369" y="382078"/>
            <a:ext cx="3463865" cy="687956"/>
          </a:xfrm>
          <a:prstGeom prst="rect">
            <a:avLst/>
          </a:prstGeom>
        </p:spPr>
      </p:pic>
    </p:spTree>
    <p:extLst>
      <p:ext uri="{BB962C8B-B14F-4D97-AF65-F5344CB8AC3E}">
        <p14:creationId xmlns:p14="http://schemas.microsoft.com/office/powerpoint/2010/main" val="1166361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3600">
                <a:solidFill>
                  <a:schemeClr val="bg1"/>
                </a:solidFill>
                <a:ea typeface="+mj-lt"/>
                <a:cs typeface="+mj-lt"/>
              </a:rPr>
              <a:t>Version of Class File Format</a:t>
            </a:r>
            <a:endParaRPr lang="en-US" sz="3600">
              <a:solidFill>
                <a:schemeClr val="bg1"/>
              </a:solidFill>
              <a:cs typeface="Calibri Light" panose="020F0302020204030204"/>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4" name="TextBox 3">
            <a:extLst>
              <a:ext uri="{FF2B5EF4-FFF2-40B4-BE49-F238E27FC236}">
                <a16:creationId xmlns:a16="http://schemas.microsoft.com/office/drawing/2014/main" id="{1B51DC28-9D2C-E520-7F2D-5722DCD80743}"/>
              </a:ext>
            </a:extLst>
          </p:cNvPr>
          <p:cNvSpPr txBox="1"/>
          <p:nvPr/>
        </p:nvSpPr>
        <p:spPr>
          <a:xfrm>
            <a:off x="54428" y="1650999"/>
            <a:ext cx="12028714"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400">
                <a:cs typeface="Calibri"/>
              </a:rPr>
              <a:t>The values of the </a:t>
            </a:r>
            <a:r>
              <a:rPr lang="en-US" sz="2400" i="1" err="1">
                <a:cs typeface="Calibri"/>
              </a:rPr>
              <a:t>minor_version</a:t>
            </a:r>
            <a:r>
              <a:rPr lang="en-US" sz="2400" i="1">
                <a:cs typeface="Calibri"/>
              </a:rPr>
              <a:t> </a:t>
            </a:r>
            <a:r>
              <a:rPr lang="en-US" sz="2400">
                <a:cs typeface="Calibri"/>
              </a:rPr>
              <a:t>and </a:t>
            </a:r>
            <a:r>
              <a:rPr lang="en-US" sz="2400" i="1">
                <a:cs typeface="Calibri"/>
              </a:rPr>
              <a:t>major_version</a:t>
            </a:r>
            <a:r>
              <a:rPr lang="en-US" sz="2400">
                <a:cs typeface="Calibri"/>
              </a:rPr>
              <a:t> items are the minor and major version numbers of this class file. Together, a major and a minor version number determines the version of the class file format. </a:t>
            </a:r>
          </a:p>
          <a:p>
            <a:pPr marL="285750" indent="-285750">
              <a:buFont typeface="Calibri"/>
              <a:buChar char="-"/>
            </a:pPr>
            <a:r>
              <a:rPr lang="en-US" sz="2400">
                <a:cs typeface="Calibri"/>
              </a:rPr>
              <a:t>A class file has a major version number M and minor version number m, we denote the version of its class file format as M.m. So the class file format versions may be ordered from lowest to largest, such as 1.5 &lt; 2.0 &lt; 2.6</a:t>
            </a:r>
          </a:p>
          <a:p>
            <a:pPr marL="285750" indent="-285750">
              <a:buFont typeface="Calibri"/>
              <a:buChar char="-"/>
            </a:pPr>
            <a:endParaRPr lang="en-US" sz="2400">
              <a:cs typeface="Calibri"/>
            </a:endParaRPr>
          </a:p>
        </p:txBody>
      </p:sp>
      <p:pic>
        <p:nvPicPr>
          <p:cNvPr id="5" name="Picture 5">
            <a:extLst>
              <a:ext uri="{FF2B5EF4-FFF2-40B4-BE49-F238E27FC236}">
                <a16:creationId xmlns:a16="http://schemas.microsoft.com/office/drawing/2014/main" id="{B79B8EC9-9F2B-9035-0862-8DE61A3BB006}"/>
              </a:ext>
            </a:extLst>
          </p:cNvPr>
          <p:cNvPicPr>
            <a:picLocks noChangeAspect="1"/>
          </p:cNvPicPr>
          <p:nvPr/>
        </p:nvPicPr>
        <p:blipFill>
          <a:blip r:embed="rId3"/>
          <a:stretch>
            <a:fillRect/>
          </a:stretch>
        </p:blipFill>
        <p:spPr>
          <a:xfrm>
            <a:off x="5698466" y="3895815"/>
            <a:ext cx="6157822" cy="2373162"/>
          </a:xfrm>
          <a:prstGeom prst="rect">
            <a:avLst/>
          </a:prstGeom>
        </p:spPr>
      </p:pic>
    </p:spTree>
    <p:extLst>
      <p:ext uri="{BB962C8B-B14F-4D97-AF65-F5344CB8AC3E}">
        <p14:creationId xmlns:p14="http://schemas.microsoft.com/office/powerpoint/2010/main" val="2545679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Constant Pool</a:t>
            </a:r>
            <a:endParaRPr lang="en-US" sz="4000">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4" name="TextBox 3">
            <a:extLst>
              <a:ext uri="{FF2B5EF4-FFF2-40B4-BE49-F238E27FC236}">
                <a16:creationId xmlns:a16="http://schemas.microsoft.com/office/drawing/2014/main" id="{98DCDCAC-974D-F081-3AEC-86FE36EDC294}"/>
              </a:ext>
            </a:extLst>
          </p:cNvPr>
          <p:cNvSpPr txBox="1"/>
          <p:nvPr/>
        </p:nvSpPr>
        <p:spPr>
          <a:xfrm>
            <a:off x="54428" y="1632857"/>
            <a:ext cx="1210128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cs typeface="Calibri"/>
              </a:rPr>
              <a:t>Constant Pool: table of structures representing various string constants, class, interface names, field names, strings, identifier names, references to classes and methods, type descriptors, and other constants that are referred to within the </a:t>
            </a:r>
            <a:r>
              <a:rPr lang="en-US" err="1">
                <a:cs typeface="Calibri"/>
              </a:rPr>
              <a:t>ClassFile</a:t>
            </a:r>
            <a:r>
              <a:rPr lang="en-US">
                <a:cs typeface="Calibri"/>
              </a:rPr>
              <a:t> structure and its substructures.</a:t>
            </a:r>
          </a:p>
          <a:p>
            <a:pPr marL="285750" indent="-285750">
              <a:buFont typeface="Calibri"/>
              <a:buChar char="-"/>
            </a:pPr>
            <a:r>
              <a:rPr lang="en-US">
                <a:cs typeface="Calibri"/>
              </a:rPr>
              <a:t>The format of each Constant_pool table entry is indicated by its first "tag" byte. The Constant_pool table is indexed from 1 to Constant_pool_count – 1 .</a:t>
            </a:r>
          </a:p>
        </p:txBody>
      </p:sp>
      <p:pic>
        <p:nvPicPr>
          <p:cNvPr id="5" name="Picture 5" descr="Diagram&#10;&#10;Description automatically generated">
            <a:extLst>
              <a:ext uri="{FF2B5EF4-FFF2-40B4-BE49-F238E27FC236}">
                <a16:creationId xmlns:a16="http://schemas.microsoft.com/office/drawing/2014/main" id="{07AA913E-9D71-ADC4-301E-51AB0CD2A26D}"/>
              </a:ext>
            </a:extLst>
          </p:cNvPr>
          <p:cNvPicPr>
            <a:picLocks noChangeAspect="1"/>
          </p:cNvPicPr>
          <p:nvPr/>
        </p:nvPicPr>
        <p:blipFill>
          <a:blip r:embed="rId3"/>
          <a:stretch>
            <a:fillRect/>
          </a:stretch>
        </p:blipFill>
        <p:spPr>
          <a:xfrm>
            <a:off x="2615332" y="2968565"/>
            <a:ext cx="6990091" cy="3781963"/>
          </a:xfrm>
          <a:prstGeom prst="rect">
            <a:avLst/>
          </a:prstGeom>
        </p:spPr>
      </p:pic>
    </p:spTree>
    <p:extLst>
      <p:ext uri="{BB962C8B-B14F-4D97-AF65-F5344CB8AC3E}">
        <p14:creationId xmlns:p14="http://schemas.microsoft.com/office/powerpoint/2010/main" val="1096056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4" descr="Computer script on a screen">
            <a:extLst>
              <a:ext uri="{FF2B5EF4-FFF2-40B4-BE49-F238E27FC236}">
                <a16:creationId xmlns:a16="http://schemas.microsoft.com/office/drawing/2014/main" id="{491E72EA-8345-D6DB-05D5-FC8057CD7EE9}"/>
              </a:ext>
            </a:extLst>
          </p:cNvPr>
          <p:cNvPicPr>
            <a:picLocks noChangeAspect="1"/>
          </p:cNvPicPr>
          <p:nvPr/>
        </p:nvPicPr>
        <p:blipFill rotWithShape="1">
          <a:blip r:embed="rId3"/>
          <a:srcRect r="6021" b="-3"/>
          <a:stretch/>
        </p:blipFill>
        <p:spPr>
          <a:xfrm>
            <a:off x="1" y="117240"/>
            <a:ext cx="6633366" cy="6740760"/>
          </a:xfrm>
          <a:prstGeom prst="rect">
            <a:avLst/>
          </a:prstGeom>
        </p:spPr>
      </p:pic>
      <p:sp>
        <p:nvSpPr>
          <p:cNvPr id="2" name="Title 1">
            <a:extLst>
              <a:ext uri="{FF2B5EF4-FFF2-40B4-BE49-F238E27FC236}">
                <a16:creationId xmlns:a16="http://schemas.microsoft.com/office/drawing/2014/main" id="{05DE5E12-6B6E-F6C8-3C5B-AAE04B6DB378}"/>
              </a:ext>
            </a:extLst>
          </p:cNvPr>
          <p:cNvSpPr>
            <a:spLocks noGrp="1"/>
          </p:cNvSpPr>
          <p:nvPr>
            <p:ph type="title"/>
          </p:nvPr>
        </p:nvSpPr>
        <p:spPr>
          <a:xfrm>
            <a:off x="6593986" y="365125"/>
            <a:ext cx="5662490" cy="1899912"/>
          </a:xfrm>
        </p:spPr>
        <p:txBody>
          <a:bodyPr>
            <a:normAutofit/>
          </a:bodyPr>
          <a:lstStyle/>
          <a:p>
            <a:r>
              <a:rPr lang="en-US" sz="4000">
                <a:ea typeface="Calibri Light"/>
                <a:cs typeface="Calibri Light"/>
              </a:rPr>
              <a:t>Team introduction</a:t>
            </a:r>
            <a:br>
              <a:rPr lang="en-US" sz="4000">
                <a:ea typeface="Calibri Light"/>
                <a:cs typeface="Calibri Light"/>
              </a:rPr>
            </a:br>
            <a:endParaRPr lang="en-US" sz="4000"/>
          </a:p>
        </p:txBody>
      </p:sp>
      <p:sp>
        <p:nvSpPr>
          <p:cNvPr id="3" name="Content Placeholder 2">
            <a:extLst>
              <a:ext uri="{FF2B5EF4-FFF2-40B4-BE49-F238E27FC236}">
                <a16:creationId xmlns:a16="http://schemas.microsoft.com/office/drawing/2014/main" id="{A4C78117-8559-1246-426C-2CAC00CB0F9F}"/>
              </a:ext>
            </a:extLst>
          </p:cNvPr>
          <p:cNvSpPr>
            <a:spLocks noGrp="1"/>
          </p:cNvSpPr>
          <p:nvPr>
            <p:ph idx="1"/>
          </p:nvPr>
        </p:nvSpPr>
        <p:spPr>
          <a:xfrm>
            <a:off x="6594429" y="1549663"/>
            <a:ext cx="6065056" cy="5036723"/>
          </a:xfrm>
        </p:spPr>
        <p:txBody>
          <a:bodyPr vert="horz" lIns="91440" tIns="45720" rIns="91440" bIns="45720" rtlCol="0" anchor="t">
            <a:noAutofit/>
          </a:bodyPr>
          <a:lstStyle/>
          <a:p>
            <a:r>
              <a:rPr lang="en-US" sz="1800">
                <a:latin typeface="Helvetica"/>
                <a:cs typeface="Helvetica"/>
              </a:rPr>
              <a:t>History of Java </a:t>
            </a:r>
            <a:r>
              <a:rPr lang="en-US" sz="1800">
                <a:highlight>
                  <a:srgbClr val="FFFF00"/>
                </a:highlight>
                <a:latin typeface="Helvetica"/>
                <a:cs typeface="Helvetica"/>
              </a:rPr>
              <a:t>Cindy</a:t>
            </a:r>
            <a:endParaRPr lang="en-US" sz="1800">
              <a:highlight>
                <a:srgbClr val="FFFF00"/>
              </a:highlight>
              <a:ea typeface="Calibri" panose="020F0502020204030204"/>
              <a:cs typeface="Calibri" panose="020F0502020204030204"/>
            </a:endParaRPr>
          </a:p>
          <a:p>
            <a:r>
              <a:rPr lang="en-US" sz="1800">
                <a:latin typeface="Helvetica"/>
                <a:cs typeface="Helvetica"/>
              </a:rPr>
              <a:t>Java Class file structure and bytecode </a:t>
            </a:r>
            <a:r>
              <a:rPr lang="en-US" sz="1800">
                <a:highlight>
                  <a:srgbClr val="FFFF00"/>
                </a:highlight>
                <a:latin typeface="Helvetica"/>
                <a:cs typeface="Helvetica"/>
              </a:rPr>
              <a:t>Cindy</a:t>
            </a:r>
            <a:endParaRPr lang="en-US" sz="1800">
              <a:highlight>
                <a:srgbClr val="FFFF00"/>
              </a:highlight>
              <a:ea typeface="Calibri"/>
              <a:cs typeface="Calibri"/>
            </a:endParaRPr>
          </a:p>
          <a:p>
            <a:r>
              <a:rPr lang="en-US" sz="1800">
                <a:latin typeface="Helvetica"/>
                <a:cs typeface="Helvetica"/>
              </a:rPr>
              <a:t>Java Memory Management </a:t>
            </a:r>
            <a:r>
              <a:rPr lang="en-US" sz="1800">
                <a:highlight>
                  <a:srgbClr val="FFFF00"/>
                </a:highlight>
                <a:latin typeface="Helvetica"/>
                <a:cs typeface="Helvetica"/>
              </a:rPr>
              <a:t>Julia</a:t>
            </a:r>
            <a:endParaRPr lang="en-US" sz="1800">
              <a:highlight>
                <a:srgbClr val="FFFF00"/>
              </a:highlight>
              <a:ea typeface="Calibri"/>
              <a:cs typeface="Calibri"/>
            </a:endParaRPr>
          </a:p>
          <a:p>
            <a:r>
              <a:rPr lang="en-US" sz="1800">
                <a:latin typeface="Helvetica"/>
                <a:cs typeface="Helvetica"/>
              </a:rPr>
              <a:t>Java implementations – Platforms / vendors </a:t>
            </a:r>
            <a:r>
              <a:rPr lang="en-US" sz="1800">
                <a:highlight>
                  <a:srgbClr val="FFFF00"/>
                </a:highlight>
                <a:latin typeface="Helvetica"/>
                <a:cs typeface="Helvetica"/>
              </a:rPr>
              <a:t>Julia</a:t>
            </a:r>
            <a:endParaRPr lang="en-US" sz="1800">
              <a:highlight>
                <a:srgbClr val="FFFF00"/>
              </a:highlight>
              <a:ea typeface="Calibri"/>
              <a:cs typeface="Calibri"/>
            </a:endParaRPr>
          </a:p>
          <a:p>
            <a:r>
              <a:rPr lang="en-US" sz="1800">
                <a:latin typeface="Helvetica"/>
                <a:cs typeface="Helvetica"/>
              </a:rPr>
              <a:t>What other languages compile to Java Bytecode </a:t>
            </a:r>
            <a:r>
              <a:rPr lang="en-US" sz="1800">
                <a:highlight>
                  <a:srgbClr val="FFFF00"/>
                </a:highlight>
                <a:latin typeface="Helvetica"/>
                <a:cs typeface="Helvetica"/>
              </a:rPr>
              <a:t>Cassie</a:t>
            </a:r>
            <a:endParaRPr lang="en-US" sz="1800">
              <a:highlight>
                <a:srgbClr val="FFFF00"/>
              </a:highlight>
              <a:ea typeface="Calibri"/>
              <a:cs typeface="Calibri"/>
            </a:endParaRPr>
          </a:p>
          <a:p>
            <a:r>
              <a:rPr lang="en-US" sz="1800">
                <a:latin typeface="Helvetica"/>
                <a:cs typeface="Helvetica"/>
              </a:rPr>
              <a:t>Android Implementation </a:t>
            </a:r>
            <a:r>
              <a:rPr lang="en-US" sz="1800">
                <a:highlight>
                  <a:srgbClr val="FFFF00"/>
                </a:highlight>
                <a:latin typeface="Helvetica"/>
                <a:cs typeface="Helvetica"/>
              </a:rPr>
              <a:t>Cassie</a:t>
            </a:r>
            <a:endParaRPr lang="en-US" sz="1800">
              <a:highlight>
                <a:srgbClr val="FFFF00"/>
              </a:highlight>
              <a:ea typeface="Calibri"/>
              <a:cs typeface="Calibri"/>
            </a:endParaRPr>
          </a:p>
          <a:p>
            <a:r>
              <a:rPr lang="en-US" sz="1800">
                <a:latin typeface="Helvetica"/>
                <a:cs typeface="Helvetica"/>
              </a:rPr>
              <a:t>JIT compile/execution </a:t>
            </a:r>
            <a:r>
              <a:rPr lang="en-US" sz="1800">
                <a:highlight>
                  <a:srgbClr val="FFFF00"/>
                </a:highlight>
                <a:latin typeface="Helvetica"/>
                <a:cs typeface="Helvetica"/>
              </a:rPr>
              <a:t>Cassie</a:t>
            </a:r>
            <a:endParaRPr lang="en-US" sz="1800">
              <a:highlight>
                <a:srgbClr val="FFFF00"/>
              </a:highlight>
              <a:ea typeface="Calibri"/>
              <a:cs typeface="Calibri"/>
            </a:endParaRPr>
          </a:p>
          <a:p>
            <a:r>
              <a:rPr lang="en-US" sz="1800">
                <a:latin typeface="Helvetica"/>
                <a:cs typeface="Helvetica"/>
              </a:rPr>
              <a:t>Performance comparison between C/C++ and Java with and without JIT </a:t>
            </a:r>
            <a:r>
              <a:rPr lang="en-US" sz="1800">
                <a:highlight>
                  <a:srgbClr val="FFFF00"/>
                </a:highlight>
                <a:latin typeface="Helvetica"/>
                <a:cs typeface="Helvetica"/>
              </a:rPr>
              <a:t>Logan</a:t>
            </a:r>
            <a:endParaRPr lang="en-US" sz="1800">
              <a:highlight>
                <a:srgbClr val="FFFF00"/>
              </a:highlight>
              <a:ea typeface="Calibri"/>
              <a:cs typeface="Calibri"/>
            </a:endParaRPr>
          </a:p>
          <a:p>
            <a:r>
              <a:rPr lang="en-US" sz="1800">
                <a:latin typeface="Helvetica"/>
                <a:cs typeface="Helvetica"/>
              </a:rPr>
              <a:t>Sample Java program with explanation of bytecode </a:t>
            </a:r>
            <a:r>
              <a:rPr lang="en-US" sz="1800">
                <a:highlight>
                  <a:srgbClr val="FFFF00"/>
                </a:highlight>
                <a:latin typeface="Helvetica"/>
                <a:cs typeface="Helvetica"/>
              </a:rPr>
              <a:t>Logan</a:t>
            </a:r>
            <a:endParaRPr lang="en-US" sz="1800">
              <a:highlight>
                <a:srgbClr val="FFFF00"/>
              </a:highlight>
            </a:endParaRPr>
          </a:p>
          <a:p>
            <a:endParaRPr lang="en-US" sz="1300">
              <a:ea typeface="Calibri"/>
              <a:cs typeface="Calibri"/>
            </a:endParaRPr>
          </a:p>
        </p:txBody>
      </p:sp>
    </p:spTree>
    <p:extLst>
      <p:ext uri="{BB962C8B-B14F-4D97-AF65-F5344CB8AC3E}">
        <p14:creationId xmlns:p14="http://schemas.microsoft.com/office/powerpoint/2010/main" val="547733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Access Flags</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4" name="TextBox 3">
            <a:extLst>
              <a:ext uri="{FF2B5EF4-FFF2-40B4-BE49-F238E27FC236}">
                <a16:creationId xmlns:a16="http://schemas.microsoft.com/office/drawing/2014/main" id="{076833D8-7F12-1532-895E-B7EED7ACD8CC}"/>
              </a:ext>
            </a:extLst>
          </p:cNvPr>
          <p:cNvSpPr txBox="1"/>
          <p:nvPr/>
        </p:nvSpPr>
        <p:spPr>
          <a:xfrm>
            <a:off x="90713" y="1651000"/>
            <a:ext cx="119198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1800">
                <a:latin typeface="Calibri"/>
              </a:rPr>
              <a:t>Access Flags: the value of the access_flags item is a mask of flags used to denote access permissions to and properties of this class or interface. </a:t>
            </a:r>
            <a:endParaRPr lang="en-US">
              <a:cs typeface="Calibri"/>
            </a:endParaRPr>
          </a:p>
        </p:txBody>
      </p:sp>
      <p:pic>
        <p:nvPicPr>
          <p:cNvPr id="7" name="Picture 8" descr="Table&#10;&#10;Description automatically generated">
            <a:extLst>
              <a:ext uri="{FF2B5EF4-FFF2-40B4-BE49-F238E27FC236}">
                <a16:creationId xmlns:a16="http://schemas.microsoft.com/office/drawing/2014/main" id="{80B05A64-C860-D806-9304-C71F800EE8BB}"/>
              </a:ext>
            </a:extLst>
          </p:cNvPr>
          <p:cNvPicPr>
            <a:picLocks noChangeAspect="1"/>
          </p:cNvPicPr>
          <p:nvPr/>
        </p:nvPicPr>
        <p:blipFill>
          <a:blip r:embed="rId3"/>
          <a:stretch>
            <a:fillRect/>
          </a:stretch>
        </p:blipFill>
        <p:spPr>
          <a:xfrm>
            <a:off x="856892" y="2301081"/>
            <a:ext cx="10406331" cy="4412440"/>
          </a:xfrm>
          <a:prstGeom prst="rect">
            <a:avLst/>
          </a:prstGeom>
        </p:spPr>
      </p:pic>
    </p:spTree>
    <p:extLst>
      <p:ext uri="{BB962C8B-B14F-4D97-AF65-F5344CB8AC3E}">
        <p14:creationId xmlns:p14="http://schemas.microsoft.com/office/powerpoint/2010/main" val="3971768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This Class</a:t>
            </a:r>
            <a:endParaRPr lang="en-US"/>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6" name="TextBox 5">
            <a:extLst>
              <a:ext uri="{FF2B5EF4-FFF2-40B4-BE49-F238E27FC236}">
                <a16:creationId xmlns:a16="http://schemas.microsoft.com/office/drawing/2014/main" id="{6D0BF744-0852-4AE0-0051-874C0D4EF085}"/>
              </a:ext>
            </a:extLst>
          </p:cNvPr>
          <p:cNvSpPr txBox="1"/>
          <p:nvPr/>
        </p:nvSpPr>
        <p:spPr>
          <a:xfrm>
            <a:off x="86948" y="1715355"/>
            <a:ext cx="1184728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cs typeface="Calibri"/>
              </a:rPr>
              <a:t>The value of the </a:t>
            </a:r>
            <a:r>
              <a:rPr lang="en-US" err="1">
                <a:cs typeface="Calibri"/>
              </a:rPr>
              <a:t>this_class</a:t>
            </a:r>
            <a:r>
              <a:rPr lang="en-US">
                <a:cs typeface="Calibri"/>
              </a:rPr>
              <a:t> item must be a valid index into the </a:t>
            </a:r>
            <a:r>
              <a:rPr lang="en-US" err="1">
                <a:cs typeface="Calibri"/>
              </a:rPr>
              <a:t>constant_pool</a:t>
            </a:r>
            <a:r>
              <a:rPr lang="en-US">
                <a:cs typeface="Calibri"/>
              </a:rPr>
              <a:t> table. The </a:t>
            </a:r>
            <a:r>
              <a:rPr lang="en-US" err="1">
                <a:cs typeface="Calibri"/>
              </a:rPr>
              <a:t>constant_pool</a:t>
            </a:r>
            <a:r>
              <a:rPr lang="en-US">
                <a:cs typeface="Calibri"/>
              </a:rPr>
              <a:t> entry at that index must be a </a:t>
            </a:r>
            <a:r>
              <a:rPr lang="en-US" err="1">
                <a:cs typeface="Calibri"/>
              </a:rPr>
              <a:t>constant_class_info</a:t>
            </a:r>
            <a:r>
              <a:rPr lang="en-US">
                <a:cs typeface="Calibri"/>
              </a:rPr>
              <a:t> structure, representing the class or interface defined by this class file</a:t>
            </a:r>
          </a:p>
          <a:p>
            <a:pPr marL="285750" indent="-285750">
              <a:buFont typeface="Calibri"/>
              <a:buChar char="-"/>
            </a:pPr>
            <a:r>
              <a:rPr lang="en-US">
                <a:cs typeface="Calibri"/>
              </a:rPr>
              <a:t>This class refers to the name of the current class</a:t>
            </a:r>
          </a:p>
          <a:p>
            <a:pPr marL="285750" indent="-285750">
              <a:buFont typeface="Calibri"/>
              <a:buChar char="-"/>
            </a:pPr>
            <a:endParaRPr lang="en-US">
              <a:cs typeface="Calibri"/>
            </a:endParaRPr>
          </a:p>
        </p:txBody>
      </p:sp>
      <p:pic>
        <p:nvPicPr>
          <p:cNvPr id="7" name="Picture 8" descr="Text, letter&#10;&#10;Description automatically generated">
            <a:extLst>
              <a:ext uri="{FF2B5EF4-FFF2-40B4-BE49-F238E27FC236}">
                <a16:creationId xmlns:a16="http://schemas.microsoft.com/office/drawing/2014/main" id="{9CF8B868-3FDD-3E56-F7F7-596AC69E8D22}"/>
              </a:ext>
            </a:extLst>
          </p:cNvPr>
          <p:cNvPicPr>
            <a:picLocks noChangeAspect="1"/>
          </p:cNvPicPr>
          <p:nvPr/>
        </p:nvPicPr>
        <p:blipFill>
          <a:blip r:embed="rId3"/>
          <a:stretch>
            <a:fillRect/>
          </a:stretch>
        </p:blipFill>
        <p:spPr>
          <a:xfrm>
            <a:off x="5149790" y="2635101"/>
            <a:ext cx="5932457" cy="3672515"/>
          </a:xfrm>
          <a:prstGeom prst="rect">
            <a:avLst/>
          </a:prstGeom>
        </p:spPr>
      </p:pic>
    </p:spTree>
    <p:extLst>
      <p:ext uri="{BB962C8B-B14F-4D97-AF65-F5344CB8AC3E}">
        <p14:creationId xmlns:p14="http://schemas.microsoft.com/office/powerpoint/2010/main" val="709951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Super Class</a:t>
            </a:r>
            <a:endParaRPr lang="en-US"/>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4" name="TextBox 3">
            <a:extLst>
              <a:ext uri="{FF2B5EF4-FFF2-40B4-BE49-F238E27FC236}">
                <a16:creationId xmlns:a16="http://schemas.microsoft.com/office/drawing/2014/main" id="{A11541F9-5D15-84F6-7E29-6A367B9E8D59}"/>
              </a:ext>
            </a:extLst>
          </p:cNvPr>
          <p:cNvSpPr txBox="1"/>
          <p:nvPr/>
        </p:nvSpPr>
        <p:spPr>
          <a:xfrm>
            <a:off x="108857" y="1651000"/>
            <a:ext cx="119380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cs typeface="Calibri"/>
              </a:rPr>
              <a:t>The value of the </a:t>
            </a:r>
            <a:r>
              <a:rPr lang="en-US" err="1">
                <a:cs typeface="Calibri"/>
              </a:rPr>
              <a:t>super_class</a:t>
            </a:r>
            <a:r>
              <a:rPr lang="en-US">
                <a:cs typeface="Calibri"/>
              </a:rPr>
              <a:t> item either must be a zero or a valid index into the </a:t>
            </a:r>
            <a:r>
              <a:rPr lang="en-US" err="1">
                <a:cs typeface="Calibri"/>
              </a:rPr>
              <a:t>constant_pool</a:t>
            </a:r>
            <a:r>
              <a:rPr lang="en-US">
                <a:cs typeface="Calibri"/>
              </a:rPr>
              <a:t> table. If the value of the </a:t>
            </a:r>
            <a:r>
              <a:rPr lang="en-US" err="1">
                <a:cs typeface="Calibri"/>
              </a:rPr>
              <a:t>super_class</a:t>
            </a:r>
            <a:r>
              <a:rPr lang="en-US">
                <a:cs typeface="Calibri"/>
              </a:rPr>
              <a:t> item is nonzero, then the </a:t>
            </a:r>
            <a:r>
              <a:rPr lang="en-US" err="1">
                <a:cs typeface="Calibri"/>
              </a:rPr>
              <a:t>constant_pool</a:t>
            </a:r>
            <a:r>
              <a:rPr lang="en-US">
                <a:cs typeface="Calibri"/>
              </a:rPr>
              <a:t> entry at that index must a </a:t>
            </a:r>
            <a:r>
              <a:rPr lang="en-US" err="1">
                <a:cs typeface="Calibri"/>
              </a:rPr>
              <a:t>constant_class_info</a:t>
            </a:r>
            <a:r>
              <a:rPr lang="en-US">
                <a:cs typeface="Calibri"/>
              </a:rPr>
              <a:t> structure that represents the direct superclass of the class defined by this class file.</a:t>
            </a:r>
          </a:p>
          <a:p>
            <a:pPr marL="285750" indent="-285750">
              <a:buFont typeface="Calibri"/>
              <a:buChar char="-"/>
            </a:pPr>
            <a:r>
              <a:rPr lang="en-US">
                <a:cs typeface="Calibri"/>
              </a:rPr>
              <a:t>If the value of the </a:t>
            </a:r>
            <a:r>
              <a:rPr lang="en-US" err="1">
                <a:cs typeface="Calibri"/>
              </a:rPr>
              <a:t>super_class</a:t>
            </a:r>
            <a:r>
              <a:rPr lang="en-US">
                <a:cs typeface="Calibri"/>
              </a:rPr>
              <a:t> is zero, then the this class file will represent the class object, the only class or interface without a direct superclass.</a:t>
            </a:r>
          </a:p>
          <a:p>
            <a:pPr marL="285750" indent="-285750">
              <a:buFont typeface="Calibri"/>
              <a:buChar char="-"/>
            </a:pPr>
            <a:r>
              <a:rPr lang="en-US">
                <a:cs typeface="Calibri"/>
              </a:rPr>
              <a:t>For the interface, the value of the </a:t>
            </a:r>
            <a:r>
              <a:rPr lang="en-US" err="1">
                <a:cs typeface="Calibri"/>
              </a:rPr>
              <a:t>super_class</a:t>
            </a:r>
            <a:r>
              <a:rPr lang="en-US">
                <a:cs typeface="Calibri"/>
              </a:rPr>
              <a:t> item must always be a valid index into the </a:t>
            </a:r>
            <a:r>
              <a:rPr lang="en-US" err="1">
                <a:cs typeface="Calibri"/>
              </a:rPr>
              <a:t>constant_pool</a:t>
            </a:r>
            <a:r>
              <a:rPr lang="en-US">
                <a:cs typeface="Calibri"/>
              </a:rPr>
              <a:t> table. The entry at that index must be a </a:t>
            </a:r>
            <a:r>
              <a:rPr lang="en-US" err="1">
                <a:cs typeface="Calibri"/>
              </a:rPr>
              <a:t>constant_class_info</a:t>
            </a:r>
            <a:r>
              <a:rPr lang="en-US">
                <a:cs typeface="Calibri"/>
              </a:rPr>
              <a:t> structure representing the class object</a:t>
            </a:r>
          </a:p>
        </p:txBody>
      </p:sp>
      <p:pic>
        <p:nvPicPr>
          <p:cNvPr id="5" name="Picture 5" descr="Diagram&#10;&#10;Description automatically generated">
            <a:extLst>
              <a:ext uri="{FF2B5EF4-FFF2-40B4-BE49-F238E27FC236}">
                <a16:creationId xmlns:a16="http://schemas.microsoft.com/office/drawing/2014/main" id="{11B6B3F9-3CBE-F875-29A2-827517A78073}"/>
              </a:ext>
            </a:extLst>
          </p:cNvPr>
          <p:cNvPicPr>
            <a:picLocks noChangeAspect="1"/>
          </p:cNvPicPr>
          <p:nvPr/>
        </p:nvPicPr>
        <p:blipFill>
          <a:blip r:embed="rId3"/>
          <a:stretch>
            <a:fillRect/>
          </a:stretch>
        </p:blipFill>
        <p:spPr>
          <a:xfrm>
            <a:off x="7959306" y="3367898"/>
            <a:ext cx="3519577" cy="3342732"/>
          </a:xfrm>
          <a:prstGeom prst="rect">
            <a:avLst/>
          </a:prstGeom>
        </p:spPr>
      </p:pic>
    </p:spTree>
    <p:extLst>
      <p:ext uri="{BB962C8B-B14F-4D97-AF65-F5344CB8AC3E}">
        <p14:creationId xmlns:p14="http://schemas.microsoft.com/office/powerpoint/2010/main" val="2787845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Interface</a:t>
            </a:r>
            <a:endParaRPr lang="en-US" sz="4000">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4" name="TextBox 3">
            <a:extLst>
              <a:ext uri="{FF2B5EF4-FFF2-40B4-BE49-F238E27FC236}">
                <a16:creationId xmlns:a16="http://schemas.microsoft.com/office/drawing/2014/main" id="{4B770C2E-8F5F-BDD0-8727-E860C18841F1}"/>
              </a:ext>
            </a:extLst>
          </p:cNvPr>
          <p:cNvSpPr txBox="1"/>
          <p:nvPr/>
        </p:nvSpPr>
        <p:spPr>
          <a:xfrm>
            <a:off x="18142" y="1596571"/>
            <a:ext cx="1217385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cs typeface="Calibri"/>
              </a:rPr>
              <a:t>Each value in the interface array must be a valid index into </a:t>
            </a:r>
            <a:r>
              <a:rPr lang="en-US" err="1">
                <a:cs typeface="Calibri"/>
              </a:rPr>
              <a:t>th</a:t>
            </a:r>
            <a:r>
              <a:rPr lang="en-US">
                <a:cs typeface="Calibri"/>
              </a:rPr>
              <a:t> </a:t>
            </a:r>
            <a:r>
              <a:rPr lang="en-US" err="1">
                <a:cs typeface="Calibri"/>
              </a:rPr>
              <a:t>econstant_pool</a:t>
            </a:r>
            <a:r>
              <a:rPr lang="en-US">
                <a:cs typeface="Calibri"/>
              </a:rPr>
              <a:t> </a:t>
            </a:r>
            <a:r>
              <a:rPr lang="en-US" err="1">
                <a:cs typeface="Calibri"/>
              </a:rPr>
              <a:t>tbale</a:t>
            </a:r>
            <a:r>
              <a:rPr lang="en-US">
                <a:cs typeface="Calibri"/>
              </a:rPr>
              <a:t>. The entry at each value of interfaces[I], where 0&lt; I &lt; </a:t>
            </a:r>
            <a:r>
              <a:rPr lang="en-US" err="1">
                <a:cs typeface="Calibri"/>
              </a:rPr>
              <a:t>interfaces_count</a:t>
            </a:r>
            <a:r>
              <a:rPr lang="en-US">
                <a:cs typeface="Calibri"/>
              </a:rPr>
              <a:t>, must be a </a:t>
            </a:r>
            <a:r>
              <a:rPr lang="en-US" err="1">
                <a:cs typeface="Calibri"/>
              </a:rPr>
              <a:t>constant_class_info</a:t>
            </a:r>
            <a:r>
              <a:rPr lang="en-US">
                <a:cs typeface="Calibri"/>
              </a:rPr>
              <a:t> structure representing an interface that is the direct </a:t>
            </a:r>
            <a:r>
              <a:rPr lang="en-US" err="1">
                <a:cs typeface="Calibri"/>
              </a:rPr>
              <a:t>superinterface</a:t>
            </a:r>
            <a:r>
              <a:rPr lang="en-US">
                <a:cs typeface="Calibri"/>
              </a:rPr>
              <a:t> of another class or interface.</a:t>
            </a:r>
          </a:p>
          <a:p>
            <a:pPr marL="285750" indent="-285750">
              <a:buFont typeface="Calibri"/>
              <a:buChar char="-"/>
            </a:pPr>
            <a:r>
              <a:rPr lang="en-US">
                <a:cs typeface="Calibri"/>
              </a:rPr>
              <a:t>The value of the </a:t>
            </a:r>
            <a:r>
              <a:rPr lang="en-US" err="1">
                <a:cs typeface="Calibri"/>
              </a:rPr>
              <a:t>interface_count</a:t>
            </a:r>
            <a:r>
              <a:rPr lang="en-US">
                <a:cs typeface="Calibri"/>
              </a:rPr>
              <a:t> refers to the number of direct </a:t>
            </a:r>
            <a:r>
              <a:rPr lang="en-US" err="1">
                <a:cs typeface="Calibri"/>
              </a:rPr>
              <a:t>superinterfaces</a:t>
            </a:r>
            <a:r>
              <a:rPr lang="en-US">
                <a:cs typeface="Calibri"/>
              </a:rPr>
              <a:t> of this class or interface type.</a:t>
            </a:r>
          </a:p>
          <a:p>
            <a:pPr marL="285750" indent="-285750">
              <a:buFont typeface="Calibri"/>
              <a:buChar char="-"/>
            </a:pPr>
            <a:endParaRPr lang="en-US">
              <a:cs typeface="Calibri"/>
            </a:endParaRPr>
          </a:p>
        </p:txBody>
      </p:sp>
      <p:pic>
        <p:nvPicPr>
          <p:cNvPr id="5" name="Picture 5" descr="Diagram&#10;&#10;Description automatically generated">
            <a:extLst>
              <a:ext uri="{FF2B5EF4-FFF2-40B4-BE49-F238E27FC236}">
                <a16:creationId xmlns:a16="http://schemas.microsoft.com/office/drawing/2014/main" id="{F3CABA29-39EA-D554-F9FB-0F8FF0EE9688}"/>
              </a:ext>
            </a:extLst>
          </p:cNvPr>
          <p:cNvPicPr>
            <a:picLocks noChangeAspect="1"/>
          </p:cNvPicPr>
          <p:nvPr/>
        </p:nvPicPr>
        <p:blipFill>
          <a:blip r:embed="rId3"/>
          <a:stretch>
            <a:fillRect/>
          </a:stretch>
        </p:blipFill>
        <p:spPr>
          <a:xfrm>
            <a:off x="2341624" y="2752995"/>
            <a:ext cx="6833018" cy="4040577"/>
          </a:xfrm>
          <a:prstGeom prst="rect">
            <a:avLst/>
          </a:prstGeom>
        </p:spPr>
      </p:pic>
    </p:spTree>
    <p:extLst>
      <p:ext uri="{BB962C8B-B14F-4D97-AF65-F5344CB8AC3E}">
        <p14:creationId xmlns:p14="http://schemas.microsoft.com/office/powerpoint/2010/main" val="1687357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Fields</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4" name="TextBox 3">
            <a:extLst>
              <a:ext uri="{FF2B5EF4-FFF2-40B4-BE49-F238E27FC236}">
                <a16:creationId xmlns:a16="http://schemas.microsoft.com/office/drawing/2014/main" id="{BB20F8E9-5284-524F-D368-3996AA3C395C}"/>
              </a:ext>
            </a:extLst>
          </p:cNvPr>
          <p:cNvSpPr txBox="1"/>
          <p:nvPr/>
        </p:nvSpPr>
        <p:spPr>
          <a:xfrm>
            <a:off x="90714" y="1632856"/>
            <a:ext cx="120650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cs typeface="Calibri"/>
              </a:rPr>
              <a:t>Each value in the fields table must be a </a:t>
            </a:r>
            <a:r>
              <a:rPr lang="en-US" err="1">
                <a:cs typeface="Calibri"/>
              </a:rPr>
              <a:t>field_info</a:t>
            </a:r>
            <a:r>
              <a:rPr lang="en-US">
                <a:cs typeface="Calibri"/>
              </a:rPr>
              <a:t> structure giving a complete description of a field in this class or interface.</a:t>
            </a:r>
          </a:p>
          <a:p>
            <a:pPr marL="285750" indent="-285750">
              <a:buFont typeface="Calibri"/>
              <a:buChar char="-"/>
            </a:pPr>
            <a:r>
              <a:rPr lang="en-US">
                <a:cs typeface="Calibri"/>
              </a:rPr>
              <a:t>The field table includes only those fields that are declared by the class or interface, it doesn't include items that represents fields that are inherited from </a:t>
            </a:r>
            <a:r>
              <a:rPr lang="en-US" err="1">
                <a:cs typeface="Calibri"/>
              </a:rPr>
              <a:t>superclasses</a:t>
            </a:r>
            <a:r>
              <a:rPr lang="en-US">
                <a:cs typeface="Calibri"/>
              </a:rPr>
              <a:t> or </a:t>
            </a:r>
            <a:r>
              <a:rPr lang="en-US" err="1">
                <a:cs typeface="Calibri"/>
              </a:rPr>
              <a:t>superinterfaces</a:t>
            </a:r>
            <a:r>
              <a:rPr lang="en-US">
                <a:cs typeface="Calibri"/>
              </a:rPr>
              <a:t>.</a:t>
            </a:r>
          </a:p>
          <a:p>
            <a:pPr marL="285750" indent="-285750">
              <a:buFont typeface="Calibri"/>
              <a:buChar char="-"/>
            </a:pPr>
            <a:r>
              <a:rPr lang="en-US">
                <a:cs typeface="Calibri"/>
              </a:rPr>
              <a:t>The </a:t>
            </a:r>
            <a:r>
              <a:rPr lang="en-US" err="1">
                <a:cs typeface="Calibri"/>
              </a:rPr>
              <a:t>fields_count</a:t>
            </a:r>
            <a:r>
              <a:rPr lang="en-US">
                <a:cs typeface="Calibri"/>
              </a:rPr>
              <a:t> refers to the number of </a:t>
            </a:r>
            <a:r>
              <a:rPr lang="en-US" err="1">
                <a:cs typeface="Calibri"/>
              </a:rPr>
              <a:t>field_info</a:t>
            </a:r>
            <a:r>
              <a:rPr lang="en-US">
                <a:cs typeface="Calibri"/>
              </a:rPr>
              <a:t> structure in the fields table, representing all fields, class variables, and instance variables declared by this class or interface type.</a:t>
            </a:r>
          </a:p>
        </p:txBody>
      </p:sp>
      <p:pic>
        <p:nvPicPr>
          <p:cNvPr id="5" name="Picture 5" descr="A picture containing diagram&#10;&#10;Description automatically generated">
            <a:extLst>
              <a:ext uri="{FF2B5EF4-FFF2-40B4-BE49-F238E27FC236}">
                <a16:creationId xmlns:a16="http://schemas.microsoft.com/office/drawing/2014/main" id="{8FD8FAF8-DD7D-867B-2288-190D7A6FAA89}"/>
              </a:ext>
            </a:extLst>
          </p:cNvPr>
          <p:cNvPicPr>
            <a:picLocks noChangeAspect="1"/>
          </p:cNvPicPr>
          <p:nvPr/>
        </p:nvPicPr>
        <p:blipFill>
          <a:blip r:embed="rId3"/>
          <a:stretch>
            <a:fillRect/>
          </a:stretch>
        </p:blipFill>
        <p:spPr>
          <a:xfrm>
            <a:off x="2427976" y="3093020"/>
            <a:ext cx="6689065" cy="3691206"/>
          </a:xfrm>
          <a:prstGeom prst="rect">
            <a:avLst/>
          </a:prstGeom>
        </p:spPr>
      </p:pic>
    </p:spTree>
    <p:extLst>
      <p:ext uri="{BB962C8B-B14F-4D97-AF65-F5344CB8AC3E}">
        <p14:creationId xmlns:p14="http://schemas.microsoft.com/office/powerpoint/2010/main" val="1117969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Methods</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4" name="TextBox 3">
            <a:extLst>
              <a:ext uri="{FF2B5EF4-FFF2-40B4-BE49-F238E27FC236}">
                <a16:creationId xmlns:a16="http://schemas.microsoft.com/office/drawing/2014/main" id="{46300E16-E78C-7398-3217-7C0022311616}"/>
              </a:ext>
            </a:extLst>
          </p:cNvPr>
          <p:cNvSpPr txBox="1"/>
          <p:nvPr/>
        </p:nvSpPr>
        <p:spPr>
          <a:xfrm>
            <a:off x="72571" y="1650999"/>
            <a:ext cx="1202871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cs typeface="Calibri"/>
              </a:rPr>
              <a:t>Each value in the methods table must be a </a:t>
            </a:r>
            <a:r>
              <a:rPr lang="en-US" err="1">
                <a:cs typeface="Calibri"/>
              </a:rPr>
              <a:t>method_info</a:t>
            </a:r>
            <a:r>
              <a:rPr lang="en-US">
                <a:cs typeface="Calibri"/>
              </a:rPr>
              <a:t> structure </a:t>
            </a:r>
            <a:r>
              <a:rPr lang="en-US" err="1">
                <a:cs typeface="Calibri"/>
              </a:rPr>
              <a:t>givng</a:t>
            </a:r>
            <a:r>
              <a:rPr lang="en-US">
                <a:cs typeface="Calibri"/>
              </a:rPr>
              <a:t> a complete description of a method in this class or interface.</a:t>
            </a:r>
          </a:p>
          <a:p>
            <a:pPr marL="285750" indent="-285750">
              <a:buFont typeface="Calibri"/>
              <a:buChar char="-"/>
            </a:pPr>
            <a:r>
              <a:rPr lang="en-US">
                <a:cs typeface="Calibri"/>
              </a:rPr>
              <a:t>The </a:t>
            </a:r>
            <a:r>
              <a:rPr lang="en-US" err="1">
                <a:cs typeface="Calibri"/>
              </a:rPr>
              <a:t>method_info</a:t>
            </a:r>
            <a:r>
              <a:rPr lang="en-US">
                <a:cs typeface="Calibri"/>
              </a:rPr>
              <a:t> structures represent all methods declared by its class or interface type, including instance methods, class methods, instance initialization methods, and all class or interface initialization methods. It doesn't include any items representing methods that are inherited from </a:t>
            </a:r>
            <a:r>
              <a:rPr lang="en-US" err="1">
                <a:cs typeface="Calibri"/>
              </a:rPr>
              <a:t>superclasses</a:t>
            </a:r>
            <a:r>
              <a:rPr lang="en-US">
                <a:cs typeface="Calibri"/>
              </a:rPr>
              <a:t> or </a:t>
            </a:r>
            <a:r>
              <a:rPr lang="en-US" err="1">
                <a:cs typeface="Calibri"/>
              </a:rPr>
              <a:t>superinterfaces</a:t>
            </a:r>
            <a:r>
              <a:rPr lang="en-US">
                <a:cs typeface="Calibri"/>
              </a:rPr>
              <a:t>.</a:t>
            </a:r>
          </a:p>
          <a:p>
            <a:pPr marL="285750" indent="-285750">
              <a:buFont typeface="Calibri"/>
              <a:buChar char="-"/>
            </a:pPr>
            <a:r>
              <a:rPr lang="en-US">
                <a:cs typeface="Calibri"/>
              </a:rPr>
              <a:t>The </a:t>
            </a:r>
            <a:r>
              <a:rPr lang="en-US" err="1">
                <a:cs typeface="Calibri"/>
              </a:rPr>
              <a:t>methods_count</a:t>
            </a:r>
            <a:r>
              <a:rPr lang="en-US">
                <a:cs typeface="Calibri"/>
              </a:rPr>
              <a:t> value refers to the number of </a:t>
            </a:r>
            <a:r>
              <a:rPr lang="en-US" err="1">
                <a:cs typeface="Calibri"/>
              </a:rPr>
              <a:t>method_info</a:t>
            </a:r>
            <a:r>
              <a:rPr lang="en-US">
                <a:cs typeface="Calibri"/>
              </a:rPr>
              <a:t> structures in the methods table</a:t>
            </a:r>
          </a:p>
        </p:txBody>
      </p:sp>
      <p:pic>
        <p:nvPicPr>
          <p:cNvPr id="5" name="Picture 5" descr="Diagram&#10;&#10;Description automatically generated">
            <a:extLst>
              <a:ext uri="{FF2B5EF4-FFF2-40B4-BE49-F238E27FC236}">
                <a16:creationId xmlns:a16="http://schemas.microsoft.com/office/drawing/2014/main" id="{AA0DAD31-30FA-2E93-895E-35D134927482}"/>
              </a:ext>
            </a:extLst>
          </p:cNvPr>
          <p:cNvPicPr>
            <a:picLocks noChangeAspect="1"/>
          </p:cNvPicPr>
          <p:nvPr/>
        </p:nvPicPr>
        <p:blipFill>
          <a:blip r:embed="rId3"/>
          <a:stretch>
            <a:fillRect/>
          </a:stretch>
        </p:blipFill>
        <p:spPr>
          <a:xfrm>
            <a:off x="2164511" y="3408962"/>
            <a:ext cx="6569014" cy="3303736"/>
          </a:xfrm>
          <a:prstGeom prst="rect">
            <a:avLst/>
          </a:prstGeom>
        </p:spPr>
      </p:pic>
    </p:spTree>
    <p:extLst>
      <p:ext uri="{BB962C8B-B14F-4D97-AF65-F5344CB8AC3E}">
        <p14:creationId xmlns:p14="http://schemas.microsoft.com/office/powerpoint/2010/main" val="1213393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Attributes</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4" name="TextBox 3">
            <a:extLst>
              <a:ext uri="{FF2B5EF4-FFF2-40B4-BE49-F238E27FC236}">
                <a16:creationId xmlns:a16="http://schemas.microsoft.com/office/drawing/2014/main" id="{CCD53139-5633-9F9B-691B-23481AE90096}"/>
              </a:ext>
            </a:extLst>
          </p:cNvPr>
          <p:cNvSpPr txBox="1"/>
          <p:nvPr/>
        </p:nvSpPr>
        <p:spPr>
          <a:xfrm>
            <a:off x="127000" y="1596571"/>
            <a:ext cx="1186542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cs typeface="Calibri"/>
              </a:rPr>
              <a:t>Each value of the attributes table must be an </a:t>
            </a:r>
            <a:r>
              <a:rPr lang="en-US" err="1">
                <a:cs typeface="Calibri"/>
              </a:rPr>
              <a:t>attribute_info</a:t>
            </a:r>
            <a:r>
              <a:rPr lang="en-US">
                <a:cs typeface="Calibri"/>
              </a:rPr>
              <a:t> structure.</a:t>
            </a:r>
          </a:p>
          <a:p>
            <a:pPr marL="285750" indent="-285750">
              <a:buFont typeface="Calibri"/>
              <a:buChar char="-"/>
            </a:pPr>
            <a:r>
              <a:rPr lang="en-US">
                <a:cs typeface="Calibri"/>
              </a:rPr>
              <a:t>The Java Virtual Machine implementation is required to ignore any or all attributes in the attributes table of a </a:t>
            </a:r>
            <a:r>
              <a:rPr lang="en-US" err="1">
                <a:cs typeface="Calibri"/>
              </a:rPr>
              <a:t>ClassFile</a:t>
            </a:r>
            <a:r>
              <a:rPr lang="en-US">
                <a:cs typeface="Calibri"/>
              </a:rPr>
              <a:t> structure that doesn't recognize it. Attributes not defined in the specification are not allowed to affect the semantics of the class file, but only allowed to add additional descriptive information</a:t>
            </a:r>
          </a:p>
        </p:txBody>
      </p:sp>
      <p:pic>
        <p:nvPicPr>
          <p:cNvPr id="5" name="Picture 5" descr="A picture containing diagram&#10;&#10;Description automatically generated">
            <a:extLst>
              <a:ext uri="{FF2B5EF4-FFF2-40B4-BE49-F238E27FC236}">
                <a16:creationId xmlns:a16="http://schemas.microsoft.com/office/drawing/2014/main" id="{2BABEAF7-8900-9E16-2256-E722FFB842F5}"/>
              </a:ext>
            </a:extLst>
          </p:cNvPr>
          <p:cNvPicPr>
            <a:picLocks noChangeAspect="1"/>
          </p:cNvPicPr>
          <p:nvPr/>
        </p:nvPicPr>
        <p:blipFill>
          <a:blip r:embed="rId3"/>
          <a:stretch>
            <a:fillRect/>
          </a:stretch>
        </p:blipFill>
        <p:spPr>
          <a:xfrm>
            <a:off x="1367467" y="2995523"/>
            <a:ext cx="8781330" cy="3641783"/>
          </a:xfrm>
          <a:prstGeom prst="rect">
            <a:avLst/>
          </a:prstGeom>
        </p:spPr>
      </p:pic>
    </p:spTree>
    <p:extLst>
      <p:ext uri="{BB962C8B-B14F-4D97-AF65-F5344CB8AC3E}">
        <p14:creationId xmlns:p14="http://schemas.microsoft.com/office/powerpoint/2010/main" val="4202535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Java Memory Management</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4" name="TextBox 3">
            <a:extLst>
              <a:ext uri="{FF2B5EF4-FFF2-40B4-BE49-F238E27FC236}">
                <a16:creationId xmlns:a16="http://schemas.microsoft.com/office/drawing/2014/main" id="{0BA8AD17-DC4C-6A96-5560-67FB84F8724B}"/>
              </a:ext>
            </a:extLst>
          </p:cNvPr>
          <p:cNvSpPr txBox="1"/>
          <p:nvPr/>
        </p:nvSpPr>
        <p:spPr>
          <a:xfrm>
            <a:off x="492368" y="1828799"/>
            <a:ext cx="1090246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cs typeface="Calibri"/>
              </a:rPr>
              <a:t>Why is it important to understand?</a:t>
            </a:r>
          </a:p>
          <a:p>
            <a:endParaRPr lang="en-US" sz="3600">
              <a:cs typeface="Calibri"/>
            </a:endParaRPr>
          </a:p>
          <a:p>
            <a:r>
              <a:rPr lang="en-US" sz="3600">
                <a:cs typeface="Calibri"/>
              </a:rPr>
              <a:t>How does it compare to other programming languages?</a:t>
            </a:r>
          </a:p>
          <a:p>
            <a:endParaRPr lang="en-US" sz="3600">
              <a:cs typeface="Calibri"/>
            </a:endParaRPr>
          </a:p>
          <a:p>
            <a:r>
              <a:rPr lang="en-US" sz="3600">
                <a:cs typeface="Calibri"/>
              </a:rPr>
              <a:t>System divided into two parts</a:t>
            </a:r>
          </a:p>
          <a:p>
            <a:pPr marL="342900" indent="-342900">
              <a:buAutoNum type="arabicPeriod"/>
            </a:pPr>
            <a:r>
              <a:rPr lang="en-US" sz="3600">
                <a:cs typeface="Calibri"/>
              </a:rPr>
              <a:t>The JVM Memory Structure</a:t>
            </a:r>
          </a:p>
          <a:p>
            <a:pPr marL="342900" indent="-342900">
              <a:buAutoNum type="arabicPeriod"/>
            </a:pPr>
            <a:r>
              <a:rPr lang="en-US" sz="3600">
                <a:cs typeface="Calibri"/>
              </a:rPr>
              <a:t>The Garbage Collector</a:t>
            </a:r>
          </a:p>
        </p:txBody>
      </p:sp>
    </p:spTree>
    <p:extLst>
      <p:ext uri="{BB962C8B-B14F-4D97-AF65-F5344CB8AC3E}">
        <p14:creationId xmlns:p14="http://schemas.microsoft.com/office/powerpoint/2010/main" val="275210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JVM Memory Structure Breakdown</a:t>
            </a:r>
            <a:endParaRPr lang="en-US"/>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pic>
        <p:nvPicPr>
          <p:cNvPr id="4" name="Picture 4" descr="Diagram&#10;&#10;Description automatically generated">
            <a:extLst>
              <a:ext uri="{FF2B5EF4-FFF2-40B4-BE49-F238E27FC236}">
                <a16:creationId xmlns:a16="http://schemas.microsoft.com/office/drawing/2014/main" id="{9738220C-FDD8-D558-E50C-2C0D9BF3F5C1}"/>
              </a:ext>
            </a:extLst>
          </p:cNvPr>
          <p:cNvPicPr>
            <a:picLocks noChangeAspect="1"/>
          </p:cNvPicPr>
          <p:nvPr/>
        </p:nvPicPr>
        <p:blipFill>
          <a:blip r:embed="rId3"/>
          <a:stretch>
            <a:fillRect/>
          </a:stretch>
        </p:blipFill>
        <p:spPr>
          <a:xfrm>
            <a:off x="202126" y="2171121"/>
            <a:ext cx="11822782" cy="3912404"/>
          </a:xfrm>
          <a:prstGeom prst="rect">
            <a:avLst/>
          </a:prstGeom>
        </p:spPr>
      </p:pic>
    </p:spTree>
    <p:extLst>
      <p:ext uri="{BB962C8B-B14F-4D97-AF65-F5344CB8AC3E}">
        <p14:creationId xmlns:p14="http://schemas.microsoft.com/office/powerpoint/2010/main" val="3377860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Java Memory Management – Method Area</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pic>
        <p:nvPicPr>
          <p:cNvPr id="5" name="Picture 4" descr="Diagram&#10;&#10;Description automatically generated">
            <a:extLst>
              <a:ext uri="{FF2B5EF4-FFF2-40B4-BE49-F238E27FC236}">
                <a16:creationId xmlns:a16="http://schemas.microsoft.com/office/drawing/2014/main" id="{B1773B79-F31E-8B8F-CBB5-F35D31EFC404}"/>
              </a:ext>
            </a:extLst>
          </p:cNvPr>
          <p:cNvPicPr>
            <a:picLocks noChangeAspect="1"/>
          </p:cNvPicPr>
          <p:nvPr/>
        </p:nvPicPr>
        <p:blipFill>
          <a:blip r:embed="rId3"/>
          <a:stretch>
            <a:fillRect/>
          </a:stretch>
        </p:blipFill>
        <p:spPr>
          <a:xfrm>
            <a:off x="6095484" y="4639667"/>
            <a:ext cx="6098989" cy="2018289"/>
          </a:xfrm>
          <a:prstGeom prst="rect">
            <a:avLst/>
          </a:prstGeom>
        </p:spPr>
      </p:pic>
      <p:sp>
        <p:nvSpPr>
          <p:cNvPr id="6" name="Oval 5">
            <a:extLst>
              <a:ext uri="{FF2B5EF4-FFF2-40B4-BE49-F238E27FC236}">
                <a16:creationId xmlns:a16="http://schemas.microsoft.com/office/drawing/2014/main" id="{65E0A6D9-B357-4EFB-4904-3A045640D2A7}"/>
              </a:ext>
            </a:extLst>
          </p:cNvPr>
          <p:cNvSpPr/>
          <p:nvPr/>
        </p:nvSpPr>
        <p:spPr>
          <a:xfrm>
            <a:off x="6242958" y="4991100"/>
            <a:ext cx="887184" cy="1415142"/>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03FD9DA-D26B-0670-0DC9-5ED5A7213EE4}"/>
              </a:ext>
            </a:extLst>
          </p:cNvPr>
          <p:cNvSpPr txBox="1"/>
          <p:nvPr/>
        </p:nvSpPr>
        <p:spPr>
          <a:xfrm>
            <a:off x="698899" y="1601307"/>
            <a:ext cx="10447332"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200">
                <a:solidFill>
                  <a:srgbClr val="040C28"/>
                </a:solidFill>
                <a:ea typeface="+mn-lt"/>
                <a:cs typeface="+mn-lt"/>
              </a:rPr>
              <a:t>A shared data area in the JVM that stores class and interface definitions</a:t>
            </a:r>
          </a:p>
          <a:p>
            <a:endParaRPr lang="en-US" sz="3200">
              <a:solidFill>
                <a:srgbClr val="040C28"/>
              </a:solidFill>
              <a:latin typeface="Calibri"/>
              <a:ea typeface="Calibri"/>
              <a:cs typeface="Calibri"/>
            </a:endParaRPr>
          </a:p>
          <a:p>
            <a:pPr marL="342900" indent="-342900">
              <a:buFont typeface="Arial"/>
              <a:buChar char="•"/>
            </a:pPr>
            <a:r>
              <a:rPr lang="en-US" sz="3200">
                <a:solidFill>
                  <a:srgbClr val="040C28"/>
                </a:solidFill>
                <a:latin typeface="Calibri"/>
                <a:ea typeface="Calibri"/>
                <a:cs typeface="Calibri"/>
              </a:rPr>
              <a:t>Responsible for holding class level information</a:t>
            </a:r>
          </a:p>
          <a:p>
            <a:endParaRPr lang="en-US" sz="3200">
              <a:solidFill>
                <a:srgbClr val="040C28"/>
              </a:solidFill>
              <a:latin typeface="Calibri"/>
              <a:ea typeface="Calibri"/>
              <a:cs typeface="Calibri"/>
            </a:endParaRPr>
          </a:p>
          <a:p>
            <a:pPr marL="342900" indent="-342900">
              <a:buFont typeface="Arial"/>
              <a:buChar char="•"/>
            </a:pPr>
            <a:r>
              <a:rPr lang="en-US" sz="3200">
                <a:solidFill>
                  <a:srgbClr val="040C28"/>
                </a:solidFill>
                <a:ea typeface="+mn-lt"/>
                <a:cs typeface="+mn-lt"/>
              </a:rPr>
              <a:t>Stores class structure, superclass name, interface name, and constructors</a:t>
            </a:r>
          </a:p>
          <a:p>
            <a:endParaRPr lang="en-US" sz="3200">
              <a:solidFill>
                <a:srgbClr val="040C28"/>
              </a:solidFill>
              <a:ea typeface="+mn-lt"/>
              <a:cs typeface="+mn-lt"/>
            </a:endParaRPr>
          </a:p>
          <a:p>
            <a:pPr marL="342900" indent="-342900">
              <a:buFont typeface="Arial"/>
              <a:buChar char="•"/>
            </a:pPr>
            <a:r>
              <a:rPr lang="en-US" sz="3200">
                <a:solidFill>
                  <a:srgbClr val="040C28"/>
                </a:solidFill>
                <a:ea typeface="Calibri"/>
                <a:cs typeface="Calibri"/>
              </a:rPr>
              <a:t>Fixed or dynamic size</a:t>
            </a:r>
          </a:p>
        </p:txBody>
      </p:sp>
    </p:spTree>
    <p:extLst>
      <p:ext uri="{BB962C8B-B14F-4D97-AF65-F5344CB8AC3E}">
        <p14:creationId xmlns:p14="http://schemas.microsoft.com/office/powerpoint/2010/main" val="2409609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bot operating a machine">
            <a:extLst>
              <a:ext uri="{FF2B5EF4-FFF2-40B4-BE49-F238E27FC236}">
                <a16:creationId xmlns:a16="http://schemas.microsoft.com/office/drawing/2014/main" id="{EB8A0E47-A9AB-EA98-51DE-2AE1F941D9D8}"/>
              </a:ext>
            </a:extLst>
          </p:cNvPr>
          <p:cNvPicPr>
            <a:picLocks noChangeAspect="1"/>
          </p:cNvPicPr>
          <p:nvPr/>
        </p:nvPicPr>
        <p:blipFill rotWithShape="1">
          <a:blip r:embed="rId3"/>
          <a:srcRect r="11746" b="9095"/>
          <a:stretch/>
        </p:blipFill>
        <p:spPr>
          <a:xfrm>
            <a:off x="4788696" y="10"/>
            <a:ext cx="8711644"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30CDBD-F65C-9B4C-2C19-CBD9347B509D}"/>
              </a:ext>
            </a:extLst>
          </p:cNvPr>
          <p:cNvSpPr>
            <a:spLocks noGrp="1"/>
          </p:cNvSpPr>
          <p:nvPr>
            <p:ph type="title"/>
          </p:nvPr>
        </p:nvSpPr>
        <p:spPr>
          <a:xfrm>
            <a:off x="219188" y="-114090"/>
            <a:ext cx="5331699" cy="817494"/>
          </a:xfrm>
        </p:spPr>
        <p:txBody>
          <a:bodyPr vert="horz" lIns="91440" tIns="45720" rIns="91440" bIns="45720" rtlCol="0" anchor="b">
            <a:normAutofit/>
          </a:bodyPr>
          <a:lstStyle/>
          <a:p>
            <a:r>
              <a:rPr lang="en-US"/>
              <a:t>Project introduction </a:t>
            </a:r>
            <a:endParaRPr lang="en-US">
              <a:ea typeface="Calibri Light"/>
              <a:cs typeface="Calibri Light"/>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DF43613-91BC-C9F8-E81A-71523378EDD1}"/>
              </a:ext>
            </a:extLst>
          </p:cNvPr>
          <p:cNvSpPr txBox="1"/>
          <p:nvPr/>
        </p:nvSpPr>
        <p:spPr>
          <a:xfrm>
            <a:off x="108483" y="580649"/>
            <a:ext cx="629440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Java Virtual Machine(JVM): </a:t>
            </a:r>
          </a:p>
          <a:p>
            <a:pPr marL="285750" indent="-285750">
              <a:buFont typeface="Calibri"/>
              <a:buChar char="-"/>
            </a:pPr>
            <a:r>
              <a:rPr lang="en-US" b="1">
                <a:ea typeface="+mn-lt"/>
                <a:cs typeface="+mn-lt"/>
              </a:rPr>
              <a:t>Java Virtual Machine </a:t>
            </a:r>
            <a:r>
              <a:rPr lang="en-US" b="1">
                <a:ea typeface="Calibri"/>
                <a:cs typeface="Calibri"/>
              </a:rPr>
              <a:t>is a virtual machine that enables computers to run java and non-java language programs </a:t>
            </a:r>
          </a:p>
          <a:p>
            <a:pPr marL="285750" indent="-285750">
              <a:buFont typeface="Calibri"/>
              <a:buChar char="-"/>
            </a:pPr>
            <a:r>
              <a:rPr lang="en-US" b="1">
                <a:ea typeface="Calibri"/>
                <a:cs typeface="Calibri"/>
              </a:rPr>
              <a:t>Java Virtual Machine is detailed by a specification that describes the JVM requirement implementations, allowing different programmers using the Java Development Kit(JDK) to not worry about any hardware platform issues</a:t>
            </a:r>
          </a:p>
          <a:p>
            <a:pPr marL="285750" indent="-285750">
              <a:buFont typeface="Calibri"/>
              <a:buChar char="-"/>
            </a:pPr>
            <a:r>
              <a:rPr lang="en-US" b="1">
                <a:ea typeface="+mn-lt"/>
                <a:cs typeface="+mn-lt"/>
              </a:rPr>
              <a:t>Java Virtual Machine is the cornerstone of the java platform. It is the component of hardware and operating system independence in technology programs. It contains instruction sets and manipulation of various memory usage at run time. </a:t>
            </a:r>
          </a:p>
          <a:p>
            <a:pPr marL="285750" indent="-285750">
              <a:buFont typeface="Calibri"/>
              <a:buChar char="-"/>
            </a:pPr>
            <a:r>
              <a:rPr lang="en-US" b="1">
                <a:ea typeface="+mn-lt"/>
                <a:cs typeface="+mn-lt"/>
              </a:rPr>
              <a:t>Java Virtual Machine is first implemented by Sun Microsystems Inc., hosted by handheld device software that resembled a contemporary Personal Digital Assistant(PDA)</a:t>
            </a:r>
            <a:endParaRPr lang="en-US" b="1">
              <a:ea typeface="Calibri"/>
              <a:cs typeface="Calibri"/>
            </a:endParaRPr>
          </a:p>
        </p:txBody>
      </p:sp>
      <p:sp>
        <p:nvSpPr>
          <p:cNvPr id="3" name="TextBox 2">
            <a:extLst>
              <a:ext uri="{FF2B5EF4-FFF2-40B4-BE49-F238E27FC236}">
                <a16:creationId xmlns:a16="http://schemas.microsoft.com/office/drawing/2014/main" id="{0DA09BCB-FD94-780F-461B-F74551228FCE}"/>
              </a:ext>
            </a:extLst>
          </p:cNvPr>
          <p:cNvSpPr txBox="1"/>
          <p:nvPr/>
        </p:nvSpPr>
        <p:spPr>
          <a:xfrm>
            <a:off x="167275" y="4571171"/>
            <a:ext cx="602123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cs typeface="Calibri"/>
              </a:rPr>
              <a:t>The newest model is hosted by Oracle's implementations on mobile, desktop, and server devices. It can be implemented by compiling its instruction set to that of a silicon CPU. It can also be implemented in microcode or directly into silicon.</a:t>
            </a:r>
          </a:p>
        </p:txBody>
      </p:sp>
    </p:spTree>
    <p:extLst>
      <p:ext uri="{BB962C8B-B14F-4D97-AF65-F5344CB8AC3E}">
        <p14:creationId xmlns:p14="http://schemas.microsoft.com/office/powerpoint/2010/main" val="244622454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Java Memory Management – Heap Area</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pic>
        <p:nvPicPr>
          <p:cNvPr id="5" name="Picture 4" descr="Diagram&#10;&#10;Description automatically generated">
            <a:extLst>
              <a:ext uri="{FF2B5EF4-FFF2-40B4-BE49-F238E27FC236}">
                <a16:creationId xmlns:a16="http://schemas.microsoft.com/office/drawing/2014/main" id="{F6FB8D8B-D9E4-5FA1-2A57-37D3826E2D66}"/>
              </a:ext>
            </a:extLst>
          </p:cNvPr>
          <p:cNvPicPr>
            <a:picLocks noChangeAspect="1"/>
          </p:cNvPicPr>
          <p:nvPr/>
        </p:nvPicPr>
        <p:blipFill>
          <a:blip r:embed="rId3"/>
          <a:stretch>
            <a:fillRect/>
          </a:stretch>
        </p:blipFill>
        <p:spPr>
          <a:xfrm>
            <a:off x="6095485" y="4639667"/>
            <a:ext cx="6098988" cy="2018289"/>
          </a:xfrm>
          <a:prstGeom prst="rect">
            <a:avLst/>
          </a:prstGeom>
        </p:spPr>
      </p:pic>
      <p:sp>
        <p:nvSpPr>
          <p:cNvPr id="7" name="Oval 6">
            <a:extLst>
              <a:ext uri="{FF2B5EF4-FFF2-40B4-BE49-F238E27FC236}">
                <a16:creationId xmlns:a16="http://schemas.microsoft.com/office/drawing/2014/main" id="{49577321-9CFA-DC65-0071-F154ABBE7778}"/>
              </a:ext>
            </a:extLst>
          </p:cNvPr>
          <p:cNvSpPr/>
          <p:nvPr/>
        </p:nvSpPr>
        <p:spPr>
          <a:xfrm>
            <a:off x="6852558" y="4991100"/>
            <a:ext cx="887184" cy="1415142"/>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A620439-B410-B325-6105-4B8260FCF64F}"/>
              </a:ext>
            </a:extLst>
          </p:cNvPr>
          <p:cNvSpPr txBox="1"/>
          <p:nvPr/>
        </p:nvSpPr>
        <p:spPr>
          <a:xfrm>
            <a:off x="698899" y="1601307"/>
            <a:ext cx="10447332"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200">
                <a:solidFill>
                  <a:srgbClr val="040C28"/>
                </a:solidFill>
                <a:ea typeface="+mn-lt"/>
                <a:cs typeface="+mn-lt"/>
              </a:rPr>
              <a:t>Where the objects are created and kept</a:t>
            </a:r>
          </a:p>
          <a:p>
            <a:pPr marL="800100" lvl="1" indent="-342900">
              <a:buFont typeface="Arial"/>
              <a:buChar char="•"/>
            </a:pPr>
            <a:r>
              <a:rPr lang="en-US" sz="2400">
                <a:solidFill>
                  <a:srgbClr val="ABB2BF"/>
                </a:solidFill>
                <a:latin typeface="Courier New"/>
                <a:ea typeface="+mn-lt"/>
                <a:cs typeface="Courier New"/>
              </a:rPr>
              <a:t>Person</a:t>
            </a:r>
            <a:r>
              <a:rPr lang="en-US" sz="2400">
                <a:solidFill>
                  <a:srgbClr val="ABB2BF"/>
                </a:solidFill>
                <a:latin typeface="Courier New"/>
                <a:ea typeface="Calibri"/>
                <a:cs typeface="Courier New"/>
              </a:rPr>
              <a:t> p = </a:t>
            </a:r>
            <a:r>
              <a:rPr lang="en-US" sz="2400">
                <a:solidFill>
                  <a:srgbClr val="F92672"/>
                </a:solidFill>
                <a:latin typeface="Courier New"/>
                <a:ea typeface="Calibri"/>
                <a:cs typeface="Courier New"/>
              </a:rPr>
              <a:t>new</a:t>
            </a:r>
            <a:r>
              <a:rPr lang="en-US" sz="2400">
                <a:solidFill>
                  <a:srgbClr val="ABB2BF"/>
                </a:solidFill>
                <a:latin typeface="Courier New"/>
                <a:ea typeface="Calibri"/>
                <a:cs typeface="Courier New"/>
              </a:rPr>
              <a:t> Person(</a:t>
            </a:r>
            <a:r>
              <a:rPr lang="en-US" sz="2400">
                <a:solidFill>
                  <a:srgbClr val="98C379"/>
                </a:solidFill>
                <a:latin typeface="Courier New"/>
                <a:ea typeface="Calibri"/>
                <a:cs typeface="Courier New"/>
              </a:rPr>
              <a:t>"John"</a:t>
            </a:r>
            <a:r>
              <a:rPr lang="en-US" sz="2400">
                <a:solidFill>
                  <a:srgbClr val="ABB2BF"/>
                </a:solidFill>
                <a:latin typeface="Courier New"/>
                <a:ea typeface="Calibri"/>
                <a:cs typeface="Courier New"/>
              </a:rPr>
              <a:t>, </a:t>
            </a:r>
            <a:r>
              <a:rPr lang="en-US" sz="2400">
                <a:solidFill>
                  <a:srgbClr val="98C379"/>
                </a:solidFill>
                <a:latin typeface="Courier New"/>
                <a:ea typeface="Calibri"/>
                <a:cs typeface="Courier New"/>
              </a:rPr>
              <a:t>"Doe"</a:t>
            </a:r>
            <a:r>
              <a:rPr lang="en-US" sz="2400">
                <a:solidFill>
                  <a:srgbClr val="ABB2BF"/>
                </a:solidFill>
                <a:latin typeface="Courier New"/>
                <a:ea typeface="Calibri"/>
                <a:cs typeface="Courier New"/>
              </a:rPr>
              <a:t>, </a:t>
            </a:r>
            <a:r>
              <a:rPr lang="en-US" sz="2400">
                <a:solidFill>
                  <a:srgbClr val="D19A66"/>
                </a:solidFill>
                <a:latin typeface="Courier New"/>
                <a:ea typeface="Calibri"/>
                <a:cs typeface="Courier New"/>
              </a:rPr>
              <a:t>30</a:t>
            </a:r>
            <a:r>
              <a:rPr lang="en-US" sz="2400">
                <a:solidFill>
                  <a:srgbClr val="ABB2BF"/>
                </a:solidFill>
                <a:latin typeface="Courier New"/>
                <a:ea typeface="Calibri"/>
                <a:cs typeface="Courier New"/>
              </a:rPr>
              <a:t>);</a:t>
            </a:r>
            <a:endParaRPr lang="en-US" sz="2400">
              <a:solidFill>
                <a:srgbClr val="040C28"/>
              </a:solidFill>
              <a:latin typeface="Calibri"/>
              <a:ea typeface="Calibri"/>
              <a:cs typeface="Calibri"/>
            </a:endParaRPr>
          </a:p>
          <a:p>
            <a:pPr lvl="1"/>
            <a:endParaRPr lang="en-US" sz="3200">
              <a:solidFill>
                <a:srgbClr val="ABB2BF"/>
              </a:solidFill>
              <a:latin typeface="Courier New"/>
              <a:ea typeface="+mn-lt"/>
              <a:cs typeface="Courier New"/>
            </a:endParaRPr>
          </a:p>
          <a:p>
            <a:pPr marL="342900" indent="-342900">
              <a:buFont typeface="Arial"/>
              <a:buChar char="•"/>
            </a:pPr>
            <a:r>
              <a:rPr lang="en-US" sz="3200">
                <a:solidFill>
                  <a:srgbClr val="040C28"/>
                </a:solidFill>
                <a:ea typeface="+mn-lt"/>
                <a:cs typeface="+mn-lt"/>
              </a:rPr>
              <a:t>Larger in size but slower than stack memory (discussed next)</a:t>
            </a:r>
          </a:p>
          <a:p>
            <a:pPr marL="342900" indent="-342900">
              <a:buFont typeface="Arial"/>
              <a:buChar char="•"/>
            </a:pPr>
            <a:endParaRPr lang="en-US" sz="3200">
              <a:solidFill>
                <a:srgbClr val="040C28"/>
              </a:solidFill>
              <a:ea typeface="+mn-lt"/>
              <a:cs typeface="+mn-lt"/>
            </a:endParaRPr>
          </a:p>
          <a:p>
            <a:pPr marL="342900" indent="-342900">
              <a:buFont typeface="Arial"/>
              <a:buChar char="•"/>
            </a:pPr>
            <a:r>
              <a:rPr lang="en-US" sz="3200">
                <a:solidFill>
                  <a:srgbClr val="040C28"/>
                </a:solidFill>
                <a:ea typeface="+mn-lt"/>
                <a:cs typeface="+mn-lt"/>
              </a:rPr>
              <a:t>Divided into three parts</a:t>
            </a:r>
            <a:endParaRPr lang="en-US"/>
          </a:p>
          <a:p>
            <a:pPr marL="800100" lvl="1" indent="-342900">
              <a:buFont typeface="Arial"/>
              <a:buChar char="•"/>
            </a:pPr>
            <a:r>
              <a:rPr lang="en-US" sz="2400">
                <a:solidFill>
                  <a:srgbClr val="040C28"/>
                </a:solidFill>
                <a:ea typeface="+mn-lt"/>
                <a:cs typeface="+mn-lt"/>
              </a:rPr>
              <a:t>The Young Generation</a:t>
            </a:r>
            <a:endParaRPr lang="en-US" sz="2400">
              <a:solidFill>
                <a:srgbClr val="040C28"/>
              </a:solidFill>
              <a:ea typeface="Calibri"/>
              <a:cs typeface="Calibri"/>
            </a:endParaRPr>
          </a:p>
          <a:p>
            <a:pPr marL="800100" lvl="1" indent="-342900">
              <a:buFont typeface="Arial"/>
              <a:buChar char="•"/>
            </a:pPr>
            <a:r>
              <a:rPr lang="en-US" sz="2400">
                <a:solidFill>
                  <a:srgbClr val="040C28"/>
                </a:solidFill>
                <a:ea typeface="Calibri"/>
                <a:cs typeface="Calibri"/>
              </a:rPr>
              <a:t>The Old Generation</a:t>
            </a:r>
          </a:p>
          <a:p>
            <a:pPr marL="800100" lvl="1" indent="-342900">
              <a:buFont typeface="Arial"/>
              <a:buChar char="•"/>
            </a:pPr>
            <a:r>
              <a:rPr lang="en-US" sz="2400">
                <a:solidFill>
                  <a:srgbClr val="040C28"/>
                </a:solidFill>
                <a:ea typeface="Calibri"/>
                <a:cs typeface="Calibri"/>
              </a:rPr>
              <a:t>The Permanent Generation</a:t>
            </a:r>
          </a:p>
          <a:p>
            <a:pPr lvl="1"/>
            <a:endParaRPr lang="en-US" sz="3200">
              <a:solidFill>
                <a:srgbClr val="040C28"/>
              </a:solidFill>
              <a:ea typeface="Calibri"/>
              <a:cs typeface="Calibri"/>
            </a:endParaRPr>
          </a:p>
        </p:txBody>
      </p:sp>
    </p:spTree>
    <p:extLst>
      <p:ext uri="{BB962C8B-B14F-4D97-AF65-F5344CB8AC3E}">
        <p14:creationId xmlns:p14="http://schemas.microsoft.com/office/powerpoint/2010/main" val="2589985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Java Memory Management – Stack Area</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pic>
        <p:nvPicPr>
          <p:cNvPr id="5" name="Picture 4" descr="Diagram&#10;&#10;Description automatically generated">
            <a:extLst>
              <a:ext uri="{FF2B5EF4-FFF2-40B4-BE49-F238E27FC236}">
                <a16:creationId xmlns:a16="http://schemas.microsoft.com/office/drawing/2014/main" id="{448AAC5B-19D4-CC25-261F-D2E19BFD44AE}"/>
              </a:ext>
            </a:extLst>
          </p:cNvPr>
          <p:cNvPicPr>
            <a:picLocks noChangeAspect="1"/>
          </p:cNvPicPr>
          <p:nvPr/>
        </p:nvPicPr>
        <p:blipFill>
          <a:blip r:embed="rId3"/>
          <a:stretch>
            <a:fillRect/>
          </a:stretch>
        </p:blipFill>
        <p:spPr>
          <a:xfrm>
            <a:off x="6334971" y="4726752"/>
            <a:ext cx="5859502" cy="1931204"/>
          </a:xfrm>
          <a:prstGeom prst="rect">
            <a:avLst/>
          </a:prstGeom>
        </p:spPr>
      </p:pic>
      <p:sp>
        <p:nvSpPr>
          <p:cNvPr id="7" name="Oval 6">
            <a:extLst>
              <a:ext uri="{FF2B5EF4-FFF2-40B4-BE49-F238E27FC236}">
                <a16:creationId xmlns:a16="http://schemas.microsoft.com/office/drawing/2014/main" id="{B9C98436-C0E9-1EBD-40BE-5D8550AB70ED}"/>
              </a:ext>
            </a:extLst>
          </p:cNvPr>
          <p:cNvSpPr/>
          <p:nvPr/>
        </p:nvSpPr>
        <p:spPr>
          <a:xfrm>
            <a:off x="7581901" y="4865915"/>
            <a:ext cx="2607126" cy="152399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EBF356-3FDF-71F7-2F48-61BB725193EB}"/>
              </a:ext>
            </a:extLst>
          </p:cNvPr>
          <p:cNvSpPr txBox="1"/>
          <p:nvPr/>
        </p:nvSpPr>
        <p:spPr>
          <a:xfrm>
            <a:off x="698899" y="1601307"/>
            <a:ext cx="10447332"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200">
                <a:solidFill>
                  <a:srgbClr val="040C28"/>
                </a:solidFill>
                <a:ea typeface="+mn-lt"/>
                <a:cs typeface="+mn-lt"/>
              </a:rPr>
              <a:t>Generated when a thread starts</a:t>
            </a:r>
          </a:p>
          <a:p>
            <a:pPr marL="800100" lvl="1" indent="-342900">
              <a:buFont typeface="Arial"/>
              <a:buChar char="•"/>
            </a:pPr>
            <a:r>
              <a:rPr lang="en-US" sz="3200">
                <a:solidFill>
                  <a:srgbClr val="040C28"/>
                </a:solidFill>
                <a:latin typeface="Calibri"/>
                <a:ea typeface="Calibri"/>
                <a:cs typeface="Calibri"/>
              </a:rPr>
              <a:t>Each thread has its allocation of stack memory</a:t>
            </a:r>
          </a:p>
          <a:p>
            <a:endParaRPr lang="en-US" sz="3200">
              <a:solidFill>
                <a:srgbClr val="040C28"/>
              </a:solidFill>
              <a:latin typeface="Calibri"/>
              <a:ea typeface="Calibri"/>
              <a:cs typeface="Calibri"/>
            </a:endParaRPr>
          </a:p>
          <a:p>
            <a:pPr marL="342900" indent="-342900">
              <a:buFont typeface="Arial"/>
              <a:buChar char="•"/>
            </a:pPr>
            <a:r>
              <a:rPr lang="en-US" sz="3200">
                <a:solidFill>
                  <a:srgbClr val="040C28"/>
                </a:solidFill>
                <a:latin typeface="Calibri"/>
                <a:ea typeface="Calibri"/>
                <a:cs typeface="Calibri"/>
              </a:rPr>
              <a:t>Values are stored directly, rather than in reference</a:t>
            </a:r>
            <a:endParaRPr lang="en-US"/>
          </a:p>
          <a:p>
            <a:endParaRPr lang="en-US" sz="3200">
              <a:solidFill>
                <a:srgbClr val="040C28"/>
              </a:solidFill>
              <a:latin typeface="Calibri"/>
              <a:ea typeface="Calibri"/>
              <a:cs typeface="Calibri"/>
            </a:endParaRPr>
          </a:p>
          <a:p>
            <a:pPr marL="342900" indent="-342900">
              <a:buFont typeface="Arial"/>
              <a:buChar char="•"/>
            </a:pPr>
            <a:r>
              <a:rPr lang="en-US" sz="3200">
                <a:solidFill>
                  <a:srgbClr val="040C28"/>
                </a:solidFill>
                <a:ea typeface="+mn-lt"/>
                <a:cs typeface="+mn-lt"/>
              </a:rPr>
              <a:t>The stack frame contains the thread's data for the current method</a:t>
            </a:r>
            <a:endParaRPr lang="en-US" sz="3200">
              <a:solidFill>
                <a:srgbClr val="040C28"/>
              </a:solidFill>
              <a:ea typeface="Calibri"/>
              <a:cs typeface="Calibri"/>
            </a:endParaRPr>
          </a:p>
          <a:p>
            <a:pPr marL="342900" indent="-342900">
              <a:buFont typeface="Arial"/>
              <a:buChar char="•"/>
            </a:pPr>
            <a:endParaRPr lang="en-US" sz="3200">
              <a:solidFill>
                <a:srgbClr val="040C28"/>
              </a:solidFill>
              <a:ea typeface="Calibri"/>
              <a:cs typeface="Calibri"/>
            </a:endParaRPr>
          </a:p>
          <a:p>
            <a:pPr marL="342900" indent="-342900">
              <a:buFont typeface="Arial"/>
              <a:buChar char="•"/>
            </a:pPr>
            <a:r>
              <a:rPr lang="en-US" sz="3200">
                <a:solidFill>
                  <a:srgbClr val="040C28"/>
                </a:solidFill>
                <a:ea typeface="Calibri"/>
                <a:cs typeface="Calibri"/>
              </a:rPr>
              <a:t>Grows and shrinks itself</a:t>
            </a:r>
          </a:p>
          <a:p>
            <a:endParaRPr lang="en-US" sz="3200">
              <a:solidFill>
                <a:srgbClr val="040C28"/>
              </a:solidFill>
              <a:ea typeface="Calibri"/>
              <a:cs typeface="Calibri"/>
            </a:endParaRPr>
          </a:p>
        </p:txBody>
      </p:sp>
    </p:spTree>
    <p:extLst>
      <p:ext uri="{BB962C8B-B14F-4D97-AF65-F5344CB8AC3E}">
        <p14:creationId xmlns:p14="http://schemas.microsoft.com/office/powerpoint/2010/main" val="3713743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Java Memory Management – PC Registers</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pic>
        <p:nvPicPr>
          <p:cNvPr id="5" name="Picture 4" descr="Diagram&#10;&#10;Description automatically generated">
            <a:extLst>
              <a:ext uri="{FF2B5EF4-FFF2-40B4-BE49-F238E27FC236}">
                <a16:creationId xmlns:a16="http://schemas.microsoft.com/office/drawing/2014/main" id="{448AAC5B-19D4-CC25-261F-D2E19BFD44AE}"/>
              </a:ext>
            </a:extLst>
          </p:cNvPr>
          <p:cNvPicPr>
            <a:picLocks noChangeAspect="1"/>
          </p:cNvPicPr>
          <p:nvPr/>
        </p:nvPicPr>
        <p:blipFill>
          <a:blip r:embed="rId3"/>
          <a:stretch>
            <a:fillRect/>
          </a:stretch>
        </p:blipFill>
        <p:spPr>
          <a:xfrm>
            <a:off x="6329528" y="4721310"/>
            <a:ext cx="5864945" cy="1936646"/>
          </a:xfrm>
          <a:prstGeom prst="rect">
            <a:avLst/>
          </a:prstGeom>
        </p:spPr>
      </p:pic>
      <p:sp>
        <p:nvSpPr>
          <p:cNvPr id="6" name="Oval 5">
            <a:extLst>
              <a:ext uri="{FF2B5EF4-FFF2-40B4-BE49-F238E27FC236}">
                <a16:creationId xmlns:a16="http://schemas.microsoft.com/office/drawing/2014/main" id="{00256605-E503-3C49-4F85-48B4A1DFADEC}"/>
              </a:ext>
            </a:extLst>
          </p:cNvPr>
          <p:cNvSpPr/>
          <p:nvPr/>
        </p:nvSpPr>
        <p:spPr>
          <a:xfrm>
            <a:off x="9633857" y="4849586"/>
            <a:ext cx="1899556" cy="1589312"/>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CF33609-AB1B-FFA0-0291-5D865DB76E1C}"/>
              </a:ext>
            </a:extLst>
          </p:cNvPr>
          <p:cNvSpPr txBox="1"/>
          <p:nvPr/>
        </p:nvSpPr>
        <p:spPr>
          <a:xfrm>
            <a:off x="698899" y="1601307"/>
            <a:ext cx="10447332"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200">
                <a:solidFill>
                  <a:srgbClr val="040C28"/>
                </a:solidFill>
                <a:ea typeface="+mn-lt"/>
                <a:cs typeface="+mn-lt"/>
              </a:rPr>
              <a:t>PC (program counter)</a:t>
            </a:r>
          </a:p>
          <a:p>
            <a:pPr marL="800100" lvl="1" indent="-342900">
              <a:buFont typeface="Arial"/>
              <a:buChar char="•"/>
            </a:pPr>
            <a:r>
              <a:rPr lang="en-US" sz="3200">
                <a:solidFill>
                  <a:srgbClr val="040C28"/>
                </a:solidFill>
                <a:latin typeface="Calibri"/>
                <a:ea typeface="Calibri"/>
                <a:cs typeface="Calibri"/>
              </a:rPr>
              <a:t>Every thread has a program register associated with it</a:t>
            </a:r>
          </a:p>
          <a:p>
            <a:endParaRPr lang="en-US" sz="3200">
              <a:solidFill>
                <a:srgbClr val="040C28"/>
              </a:solidFill>
              <a:latin typeface="Calibri"/>
              <a:ea typeface="Calibri"/>
              <a:cs typeface="Calibri"/>
            </a:endParaRPr>
          </a:p>
          <a:p>
            <a:pPr marL="342900" indent="-342900">
              <a:buFont typeface="Arial"/>
              <a:buChar char="•"/>
            </a:pPr>
            <a:r>
              <a:rPr lang="en-US" sz="3200">
                <a:solidFill>
                  <a:srgbClr val="040C28"/>
                </a:solidFill>
                <a:latin typeface="Calibri"/>
                <a:ea typeface="Calibri"/>
                <a:cs typeface="Calibri"/>
              </a:rPr>
              <a:t>The register stores the return address, and contains the address of the current executing instructions</a:t>
            </a:r>
            <a:endParaRPr lang="en-US"/>
          </a:p>
          <a:p>
            <a:pPr marL="342900" indent="-342900">
              <a:buFont typeface="Arial"/>
              <a:buChar char="•"/>
            </a:pPr>
            <a:endParaRPr lang="en-US" sz="3200">
              <a:solidFill>
                <a:srgbClr val="040C28"/>
              </a:solidFill>
              <a:latin typeface="Calibri"/>
              <a:ea typeface="Calibri"/>
              <a:cs typeface="Calibri"/>
            </a:endParaRPr>
          </a:p>
          <a:p>
            <a:pPr marL="342900" indent="-342900">
              <a:buFont typeface="Arial"/>
              <a:buChar char="•"/>
            </a:pPr>
            <a:r>
              <a:rPr lang="en-US" sz="3200">
                <a:solidFill>
                  <a:srgbClr val="040C28"/>
                </a:solidFill>
                <a:latin typeface="Calibri"/>
                <a:ea typeface="Calibri"/>
                <a:cs typeface="Calibri"/>
              </a:rPr>
              <a:t>Few registers are needed</a:t>
            </a:r>
          </a:p>
          <a:p>
            <a:endParaRPr lang="en-US" sz="3200">
              <a:solidFill>
                <a:srgbClr val="040C28"/>
              </a:solidFill>
              <a:latin typeface="Calibri"/>
              <a:ea typeface="Calibri"/>
              <a:cs typeface="Calibri"/>
            </a:endParaRPr>
          </a:p>
        </p:txBody>
      </p:sp>
    </p:spTree>
    <p:extLst>
      <p:ext uri="{BB962C8B-B14F-4D97-AF65-F5344CB8AC3E}">
        <p14:creationId xmlns:p14="http://schemas.microsoft.com/office/powerpoint/2010/main" val="2704910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fontScale="90000"/>
          </a:bodyPr>
          <a:lstStyle/>
          <a:p>
            <a:r>
              <a:rPr lang="en-US" sz="4000">
                <a:solidFill>
                  <a:srgbClr val="FFFFFF"/>
                </a:solidFill>
                <a:cs typeface="Calibri Light"/>
              </a:rPr>
              <a:t>Java Memory Management – Native Method Stack</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pic>
        <p:nvPicPr>
          <p:cNvPr id="5" name="Picture 4" descr="Diagram&#10;&#10;Description automatically generated">
            <a:extLst>
              <a:ext uri="{FF2B5EF4-FFF2-40B4-BE49-F238E27FC236}">
                <a16:creationId xmlns:a16="http://schemas.microsoft.com/office/drawing/2014/main" id="{448AAC5B-19D4-CC25-261F-D2E19BFD44AE}"/>
              </a:ext>
            </a:extLst>
          </p:cNvPr>
          <p:cNvPicPr>
            <a:picLocks noChangeAspect="1"/>
          </p:cNvPicPr>
          <p:nvPr/>
        </p:nvPicPr>
        <p:blipFill>
          <a:blip r:embed="rId3"/>
          <a:stretch>
            <a:fillRect/>
          </a:stretch>
        </p:blipFill>
        <p:spPr>
          <a:xfrm>
            <a:off x="6324085" y="4715867"/>
            <a:ext cx="5870388" cy="1942089"/>
          </a:xfrm>
          <a:prstGeom prst="rect">
            <a:avLst/>
          </a:prstGeom>
        </p:spPr>
      </p:pic>
      <p:sp>
        <p:nvSpPr>
          <p:cNvPr id="6" name="Oval 5">
            <a:extLst>
              <a:ext uri="{FF2B5EF4-FFF2-40B4-BE49-F238E27FC236}">
                <a16:creationId xmlns:a16="http://schemas.microsoft.com/office/drawing/2014/main" id="{B5551E0A-6B9D-8BC4-69DA-1A1BB78B49D7}"/>
              </a:ext>
            </a:extLst>
          </p:cNvPr>
          <p:cNvSpPr/>
          <p:nvPr/>
        </p:nvSpPr>
        <p:spPr>
          <a:xfrm>
            <a:off x="11152415" y="4980214"/>
            <a:ext cx="887184" cy="1415142"/>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4A2DCBC-01B7-8FC9-0F55-35576C3174AC}"/>
              </a:ext>
            </a:extLst>
          </p:cNvPr>
          <p:cNvSpPr txBox="1"/>
          <p:nvPr/>
        </p:nvSpPr>
        <p:spPr>
          <a:xfrm>
            <a:off x="698899" y="1601307"/>
            <a:ext cx="10447332"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200">
                <a:solidFill>
                  <a:srgbClr val="040C28"/>
                </a:solidFill>
                <a:ea typeface="+mn-lt"/>
                <a:cs typeface="+mn-lt"/>
              </a:rPr>
              <a:t>The stack for native code, written in a language other than java</a:t>
            </a:r>
            <a:endParaRPr lang="en-US"/>
          </a:p>
          <a:p>
            <a:endParaRPr lang="en-US" sz="3200">
              <a:solidFill>
                <a:srgbClr val="040C28"/>
              </a:solidFill>
              <a:latin typeface="Calibri"/>
              <a:ea typeface="Calibri"/>
              <a:cs typeface="Calibri"/>
            </a:endParaRPr>
          </a:p>
          <a:p>
            <a:pPr marL="342900" indent="-342900">
              <a:buFont typeface="Arial"/>
              <a:buChar char="•"/>
            </a:pPr>
            <a:r>
              <a:rPr lang="en-US" sz="3200">
                <a:solidFill>
                  <a:srgbClr val="040C28"/>
                </a:solidFill>
                <a:latin typeface="Calibri"/>
                <a:ea typeface="Calibri"/>
                <a:cs typeface="Calibri"/>
              </a:rPr>
              <a:t>When a new thread is created, memory is allocated in this area</a:t>
            </a:r>
            <a:endParaRPr lang="en-US"/>
          </a:p>
          <a:p>
            <a:endParaRPr lang="en-US" sz="3200">
              <a:solidFill>
                <a:srgbClr val="040C28"/>
              </a:solidFill>
              <a:latin typeface="Calibri"/>
              <a:ea typeface="Calibri"/>
              <a:cs typeface="Calibri"/>
            </a:endParaRPr>
          </a:p>
          <a:p>
            <a:endParaRPr lang="en-US" sz="3200">
              <a:solidFill>
                <a:srgbClr val="040C28"/>
              </a:solidFill>
              <a:ea typeface="Calibri"/>
              <a:cs typeface="Calibri"/>
            </a:endParaRPr>
          </a:p>
        </p:txBody>
      </p:sp>
    </p:spTree>
    <p:extLst>
      <p:ext uri="{BB962C8B-B14F-4D97-AF65-F5344CB8AC3E}">
        <p14:creationId xmlns:p14="http://schemas.microsoft.com/office/powerpoint/2010/main" val="4016132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Java Memory Management – Garbage Collector</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pic>
        <p:nvPicPr>
          <p:cNvPr id="4" name="Picture 4" descr="A black and white line drawing of a trash can&#10;&#10;Description automatically generated">
            <a:extLst>
              <a:ext uri="{FF2B5EF4-FFF2-40B4-BE49-F238E27FC236}">
                <a16:creationId xmlns:a16="http://schemas.microsoft.com/office/drawing/2014/main" id="{3031883E-511D-B9AF-ED2A-05BD26B56632}"/>
              </a:ext>
            </a:extLst>
          </p:cNvPr>
          <p:cNvPicPr>
            <a:picLocks noChangeAspect="1"/>
          </p:cNvPicPr>
          <p:nvPr/>
        </p:nvPicPr>
        <p:blipFill rotWithShape="1">
          <a:blip r:embed="rId3"/>
          <a:srcRect l="22281" t="16446" r="14589" b="15650"/>
          <a:stretch/>
        </p:blipFill>
        <p:spPr>
          <a:xfrm>
            <a:off x="9402852" y="3505883"/>
            <a:ext cx="2998780" cy="3222310"/>
          </a:xfrm>
          <a:prstGeom prst="rect">
            <a:avLst/>
          </a:prstGeom>
        </p:spPr>
      </p:pic>
      <p:sp>
        <p:nvSpPr>
          <p:cNvPr id="6" name="TextBox 5">
            <a:extLst>
              <a:ext uri="{FF2B5EF4-FFF2-40B4-BE49-F238E27FC236}">
                <a16:creationId xmlns:a16="http://schemas.microsoft.com/office/drawing/2014/main" id="{CD2A180B-88C7-D080-C315-EB388F970CDE}"/>
              </a:ext>
            </a:extLst>
          </p:cNvPr>
          <p:cNvSpPr txBox="1"/>
          <p:nvPr/>
        </p:nvSpPr>
        <p:spPr>
          <a:xfrm>
            <a:off x="585168" y="1715038"/>
            <a:ext cx="10447332"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200">
                <a:solidFill>
                  <a:srgbClr val="040C28"/>
                </a:solidFill>
                <a:ea typeface="Calibri"/>
                <a:cs typeface="Calibri"/>
              </a:rPr>
              <a:t>Identifies and removes unused objects from the memory</a:t>
            </a:r>
          </a:p>
          <a:p>
            <a:pPr marL="342900" indent="-342900">
              <a:buFont typeface="Arial"/>
              <a:buChar char="•"/>
            </a:pPr>
            <a:endParaRPr lang="en-US" sz="3200">
              <a:solidFill>
                <a:srgbClr val="040C28"/>
              </a:solidFill>
              <a:latin typeface="Calibri"/>
              <a:ea typeface="Calibri"/>
              <a:cs typeface="Calibri"/>
            </a:endParaRPr>
          </a:p>
          <a:p>
            <a:pPr marL="342900" indent="-342900">
              <a:buFont typeface="Arial"/>
              <a:buChar char="•"/>
            </a:pPr>
            <a:r>
              <a:rPr lang="en-US" sz="3200">
                <a:solidFill>
                  <a:srgbClr val="040C28"/>
                </a:solidFill>
                <a:latin typeface="Calibri"/>
                <a:ea typeface="Calibri"/>
                <a:cs typeface="Calibri"/>
              </a:rPr>
              <a:t>Frees up space</a:t>
            </a:r>
          </a:p>
          <a:p>
            <a:endParaRPr lang="en-US" sz="3200">
              <a:solidFill>
                <a:srgbClr val="040C28"/>
              </a:solidFill>
              <a:latin typeface="Calibri"/>
              <a:ea typeface="Calibri"/>
              <a:cs typeface="Calibri"/>
            </a:endParaRPr>
          </a:p>
          <a:p>
            <a:pPr marL="342900" indent="-342900">
              <a:buFont typeface="Arial"/>
              <a:buChar char="•"/>
            </a:pPr>
            <a:r>
              <a:rPr lang="en-US" sz="3200">
                <a:solidFill>
                  <a:srgbClr val="040C28"/>
                </a:solidFill>
                <a:latin typeface="Calibri"/>
                <a:ea typeface="Calibri"/>
                <a:cs typeface="Calibri"/>
              </a:rPr>
              <a:t>Process begins when the JVM detects that memory is running low</a:t>
            </a:r>
            <a:endParaRPr lang="en-US" sz="3200">
              <a:solidFill>
                <a:srgbClr val="040C28"/>
              </a:solidFill>
              <a:ea typeface="Calibri"/>
              <a:cs typeface="Calibri"/>
            </a:endParaRPr>
          </a:p>
          <a:p>
            <a:pPr marL="342900" indent="-342900">
              <a:buFont typeface="Arial"/>
              <a:buChar char="•"/>
            </a:pPr>
            <a:endParaRPr lang="en-US" sz="3200">
              <a:solidFill>
                <a:srgbClr val="040C28"/>
              </a:solidFill>
              <a:latin typeface="Calibri"/>
              <a:ea typeface="Calibri"/>
              <a:cs typeface="Calibri"/>
            </a:endParaRPr>
          </a:p>
          <a:p>
            <a:pPr marL="342900" indent="-342900">
              <a:buFont typeface="Arial"/>
              <a:buChar char="•"/>
            </a:pPr>
            <a:r>
              <a:rPr lang="en-US" sz="3200">
                <a:solidFill>
                  <a:srgbClr val="040C28"/>
                </a:solidFill>
                <a:ea typeface="Calibri"/>
                <a:cs typeface="Calibri"/>
              </a:rPr>
              <a:t>"Expensive process"</a:t>
            </a:r>
          </a:p>
          <a:p>
            <a:endParaRPr lang="en-US" sz="3200">
              <a:solidFill>
                <a:srgbClr val="040C28"/>
              </a:solidFill>
              <a:ea typeface="Calibri"/>
              <a:cs typeface="Calibri"/>
            </a:endParaRPr>
          </a:p>
        </p:txBody>
      </p:sp>
    </p:spTree>
    <p:extLst>
      <p:ext uri="{BB962C8B-B14F-4D97-AF65-F5344CB8AC3E}">
        <p14:creationId xmlns:p14="http://schemas.microsoft.com/office/powerpoint/2010/main" val="956162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Java Memory Management – Garbage Collector</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pic>
        <p:nvPicPr>
          <p:cNvPr id="4" name="Picture 4" descr="A black and white line drawing of a trash can&#10;&#10;Description automatically generated">
            <a:extLst>
              <a:ext uri="{FF2B5EF4-FFF2-40B4-BE49-F238E27FC236}">
                <a16:creationId xmlns:a16="http://schemas.microsoft.com/office/drawing/2014/main" id="{3031883E-511D-B9AF-ED2A-05BD26B56632}"/>
              </a:ext>
            </a:extLst>
          </p:cNvPr>
          <p:cNvPicPr>
            <a:picLocks noChangeAspect="1"/>
          </p:cNvPicPr>
          <p:nvPr/>
        </p:nvPicPr>
        <p:blipFill rotWithShape="1">
          <a:blip r:embed="rId3"/>
          <a:srcRect l="22281" t="16446" r="14589" b="15650"/>
          <a:stretch/>
        </p:blipFill>
        <p:spPr>
          <a:xfrm>
            <a:off x="9084404" y="3426271"/>
            <a:ext cx="2998780" cy="3222310"/>
          </a:xfrm>
          <a:prstGeom prst="rect">
            <a:avLst/>
          </a:prstGeom>
        </p:spPr>
      </p:pic>
      <p:sp>
        <p:nvSpPr>
          <p:cNvPr id="6" name="TextBox 5">
            <a:extLst>
              <a:ext uri="{FF2B5EF4-FFF2-40B4-BE49-F238E27FC236}">
                <a16:creationId xmlns:a16="http://schemas.microsoft.com/office/drawing/2014/main" id="{CD2A180B-88C7-D080-C315-EB388F970CDE}"/>
              </a:ext>
            </a:extLst>
          </p:cNvPr>
          <p:cNvSpPr txBox="1"/>
          <p:nvPr/>
        </p:nvSpPr>
        <p:spPr>
          <a:xfrm>
            <a:off x="698899" y="1601307"/>
            <a:ext cx="10447332" cy="60631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200">
                <a:solidFill>
                  <a:srgbClr val="040C28"/>
                </a:solidFill>
                <a:ea typeface="+mn-lt"/>
                <a:cs typeface="+mn-lt"/>
              </a:rPr>
              <a:t>How might an object be eligible for garbage collection?</a:t>
            </a:r>
            <a:endParaRPr lang="en-US" sz="3200">
              <a:solidFill>
                <a:srgbClr val="040C28"/>
              </a:solidFill>
              <a:ea typeface="Calibri"/>
              <a:cs typeface="Calibri"/>
            </a:endParaRPr>
          </a:p>
          <a:p>
            <a:pPr marL="800100" lvl="1" indent="-342900">
              <a:buFont typeface="Arial"/>
              <a:buChar char="•"/>
            </a:pPr>
            <a:r>
              <a:rPr lang="en-US" sz="3200">
                <a:solidFill>
                  <a:srgbClr val="040C28"/>
                </a:solidFill>
                <a:latin typeface="Calibri"/>
                <a:ea typeface="Calibri"/>
                <a:cs typeface="Calibri"/>
              </a:rPr>
              <a:t>Nullifying the reference variable</a:t>
            </a:r>
          </a:p>
          <a:p>
            <a:pPr lvl="2" algn="just"/>
            <a:r>
              <a:rPr lang="en-US" sz="2000">
                <a:solidFill>
                  <a:srgbClr val="000000"/>
                </a:solidFill>
                <a:ea typeface="+mn-lt"/>
                <a:cs typeface="+mn-lt"/>
              </a:rPr>
              <a:t>Employee e=</a:t>
            </a:r>
            <a:r>
              <a:rPr lang="en-US" sz="2000" b="1">
                <a:solidFill>
                  <a:srgbClr val="006699"/>
                </a:solidFill>
                <a:ea typeface="+mn-lt"/>
                <a:cs typeface="+mn-lt"/>
              </a:rPr>
              <a:t>new</a:t>
            </a:r>
            <a:r>
              <a:rPr lang="en-US" sz="2000">
                <a:solidFill>
                  <a:srgbClr val="000000"/>
                </a:solidFill>
                <a:ea typeface="+mn-lt"/>
                <a:cs typeface="+mn-lt"/>
              </a:rPr>
              <a:t> Employee();  </a:t>
            </a:r>
          </a:p>
          <a:p>
            <a:pPr lvl="2" algn="just"/>
            <a:r>
              <a:rPr lang="en-US" sz="2000">
                <a:solidFill>
                  <a:srgbClr val="000000"/>
                </a:solidFill>
                <a:ea typeface="+mn-lt"/>
                <a:cs typeface="+mn-lt"/>
              </a:rPr>
              <a:t>e=</a:t>
            </a:r>
            <a:r>
              <a:rPr lang="en-US" sz="2000" b="1">
                <a:solidFill>
                  <a:srgbClr val="006699"/>
                </a:solidFill>
                <a:ea typeface="+mn-lt"/>
                <a:cs typeface="+mn-lt"/>
              </a:rPr>
              <a:t>null</a:t>
            </a:r>
            <a:r>
              <a:rPr lang="en-US" sz="2000">
                <a:solidFill>
                  <a:srgbClr val="000000"/>
                </a:solidFill>
                <a:ea typeface="+mn-lt"/>
                <a:cs typeface="+mn-lt"/>
              </a:rPr>
              <a:t>;  </a:t>
            </a:r>
            <a:endParaRPr lang="en-US" sz="2000">
              <a:ea typeface="Calibri" panose="020F0502020204030204"/>
              <a:cs typeface="Calibri" panose="020F0502020204030204"/>
            </a:endParaRPr>
          </a:p>
          <a:p>
            <a:pPr marL="800100" lvl="1" indent="-342900">
              <a:buFont typeface="Arial"/>
              <a:buChar char="•"/>
            </a:pPr>
            <a:r>
              <a:rPr lang="en-US" sz="3200">
                <a:solidFill>
                  <a:srgbClr val="040C28"/>
                </a:solidFill>
                <a:latin typeface="Calibri"/>
                <a:ea typeface="Calibri"/>
                <a:cs typeface="Calibri"/>
              </a:rPr>
              <a:t>Re-assigning the reference variable</a:t>
            </a:r>
          </a:p>
          <a:p>
            <a:pPr lvl="1" algn="just"/>
            <a:r>
              <a:rPr lang="en-US" sz="1200">
                <a:solidFill>
                  <a:srgbClr val="000000"/>
                </a:solidFill>
                <a:ea typeface="+mn-lt"/>
                <a:cs typeface="+mn-lt"/>
              </a:rPr>
              <a:t>               </a:t>
            </a:r>
            <a:r>
              <a:rPr lang="en-US" sz="2000">
                <a:solidFill>
                  <a:srgbClr val="000000"/>
                </a:solidFill>
                <a:ea typeface="+mn-lt"/>
                <a:cs typeface="+mn-lt"/>
              </a:rPr>
              <a:t>Employee e1=</a:t>
            </a:r>
            <a:r>
              <a:rPr lang="en-US" sz="2000" b="1">
                <a:solidFill>
                  <a:srgbClr val="006699"/>
                </a:solidFill>
                <a:ea typeface="+mn-lt"/>
                <a:cs typeface="+mn-lt"/>
              </a:rPr>
              <a:t>new</a:t>
            </a:r>
            <a:r>
              <a:rPr lang="en-US" sz="2000">
                <a:solidFill>
                  <a:srgbClr val="000000"/>
                </a:solidFill>
                <a:ea typeface="+mn-lt"/>
                <a:cs typeface="+mn-lt"/>
              </a:rPr>
              <a:t> Employee();  </a:t>
            </a:r>
          </a:p>
          <a:p>
            <a:pPr lvl="1" algn="just"/>
            <a:r>
              <a:rPr lang="en-US" sz="2000">
                <a:solidFill>
                  <a:srgbClr val="000000"/>
                </a:solidFill>
                <a:ea typeface="+mn-lt"/>
                <a:cs typeface="+mn-lt"/>
              </a:rPr>
              <a:t>         Employee e2=</a:t>
            </a:r>
            <a:r>
              <a:rPr lang="en-US" sz="2000" b="1">
                <a:solidFill>
                  <a:srgbClr val="006699"/>
                </a:solidFill>
                <a:ea typeface="+mn-lt"/>
                <a:cs typeface="+mn-lt"/>
              </a:rPr>
              <a:t>new</a:t>
            </a:r>
            <a:r>
              <a:rPr lang="en-US" sz="2000">
                <a:solidFill>
                  <a:srgbClr val="000000"/>
                </a:solidFill>
                <a:ea typeface="+mn-lt"/>
                <a:cs typeface="+mn-lt"/>
              </a:rPr>
              <a:t> Employee();  </a:t>
            </a:r>
          </a:p>
          <a:p>
            <a:pPr lvl="1" algn="just"/>
            <a:r>
              <a:rPr lang="en-US" sz="2000">
                <a:solidFill>
                  <a:srgbClr val="000000"/>
                </a:solidFill>
                <a:ea typeface="+mn-lt"/>
                <a:cs typeface="+mn-lt"/>
              </a:rPr>
              <a:t>         e1=e2;</a:t>
            </a:r>
            <a:endParaRPr lang="en-US" sz="2000">
              <a:ea typeface="Calibri" panose="020F0502020204030204"/>
              <a:cs typeface="Calibri" panose="020F0502020204030204"/>
            </a:endParaRPr>
          </a:p>
          <a:p>
            <a:pPr marL="800100" lvl="1" indent="-342900">
              <a:buFont typeface="Arial"/>
              <a:buChar char="•"/>
            </a:pPr>
            <a:r>
              <a:rPr lang="en-US" sz="3200">
                <a:solidFill>
                  <a:srgbClr val="040C28"/>
                </a:solidFill>
                <a:latin typeface="Calibri"/>
                <a:ea typeface="Calibri"/>
                <a:cs typeface="Calibri"/>
              </a:rPr>
              <a:t>An object was created inside the method</a:t>
            </a:r>
          </a:p>
          <a:p>
            <a:pPr marL="800100" lvl="1" indent="-342900">
              <a:buFont typeface="Arial"/>
              <a:buChar char="•"/>
            </a:pPr>
            <a:endParaRPr lang="en-US" sz="3200">
              <a:solidFill>
                <a:srgbClr val="040C28"/>
              </a:solidFill>
              <a:latin typeface="Calibri"/>
              <a:ea typeface="Calibri"/>
              <a:cs typeface="Calibri"/>
            </a:endParaRPr>
          </a:p>
          <a:p>
            <a:pPr marL="800100" lvl="1" indent="-342900">
              <a:buFont typeface="Arial"/>
              <a:buChar char="•"/>
            </a:pPr>
            <a:r>
              <a:rPr lang="en-US" sz="3200">
                <a:solidFill>
                  <a:srgbClr val="040C28"/>
                </a:solidFill>
                <a:latin typeface="Calibri"/>
                <a:ea typeface="Calibri"/>
                <a:cs typeface="Calibri"/>
              </a:rPr>
              <a:t>Island of isolation</a:t>
            </a:r>
          </a:p>
          <a:p>
            <a:endParaRPr lang="en-US" sz="3200">
              <a:solidFill>
                <a:srgbClr val="040C28"/>
              </a:solidFill>
              <a:latin typeface="Calibri"/>
              <a:ea typeface="Calibri"/>
              <a:cs typeface="Calibri"/>
            </a:endParaRPr>
          </a:p>
          <a:p>
            <a:endParaRPr lang="en-US" sz="3200">
              <a:solidFill>
                <a:srgbClr val="040C28"/>
              </a:solidFill>
              <a:latin typeface="Calibri"/>
              <a:ea typeface="Calibri"/>
              <a:cs typeface="Calibri"/>
            </a:endParaRPr>
          </a:p>
          <a:p>
            <a:endParaRPr lang="en-US" sz="3200">
              <a:solidFill>
                <a:srgbClr val="040C28"/>
              </a:solidFill>
              <a:ea typeface="Calibri"/>
              <a:cs typeface="Calibri"/>
            </a:endParaRPr>
          </a:p>
        </p:txBody>
      </p:sp>
    </p:spTree>
    <p:extLst>
      <p:ext uri="{BB962C8B-B14F-4D97-AF65-F5344CB8AC3E}">
        <p14:creationId xmlns:p14="http://schemas.microsoft.com/office/powerpoint/2010/main" val="1244300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Java Memory Management – Garbage Collector</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pic>
        <p:nvPicPr>
          <p:cNvPr id="4" name="Picture 4" descr="A black and white line drawing of a trash can&#10;&#10;Description automatically generated">
            <a:extLst>
              <a:ext uri="{FF2B5EF4-FFF2-40B4-BE49-F238E27FC236}">
                <a16:creationId xmlns:a16="http://schemas.microsoft.com/office/drawing/2014/main" id="{3031883E-511D-B9AF-ED2A-05BD26B56632}"/>
              </a:ext>
            </a:extLst>
          </p:cNvPr>
          <p:cNvPicPr>
            <a:picLocks noChangeAspect="1"/>
          </p:cNvPicPr>
          <p:nvPr/>
        </p:nvPicPr>
        <p:blipFill rotWithShape="1">
          <a:blip r:embed="rId3"/>
          <a:srcRect l="22281" t="16446" r="14589" b="15650"/>
          <a:stretch/>
        </p:blipFill>
        <p:spPr>
          <a:xfrm>
            <a:off x="9084404" y="3426271"/>
            <a:ext cx="2998780" cy="3222310"/>
          </a:xfrm>
          <a:prstGeom prst="rect">
            <a:avLst/>
          </a:prstGeom>
        </p:spPr>
      </p:pic>
      <p:sp>
        <p:nvSpPr>
          <p:cNvPr id="6" name="TextBox 5">
            <a:extLst>
              <a:ext uri="{FF2B5EF4-FFF2-40B4-BE49-F238E27FC236}">
                <a16:creationId xmlns:a16="http://schemas.microsoft.com/office/drawing/2014/main" id="{CD2A180B-88C7-D080-C315-EB388F970CDE}"/>
              </a:ext>
            </a:extLst>
          </p:cNvPr>
          <p:cNvSpPr txBox="1"/>
          <p:nvPr/>
        </p:nvSpPr>
        <p:spPr>
          <a:xfrm>
            <a:off x="698899" y="1601307"/>
            <a:ext cx="10447332"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200">
                <a:solidFill>
                  <a:srgbClr val="040C28"/>
                </a:solidFill>
                <a:ea typeface="Calibri"/>
                <a:cs typeface="Calibri"/>
              </a:rPr>
              <a:t>5 types of garbage collector implementations</a:t>
            </a:r>
          </a:p>
          <a:p>
            <a:pPr marL="800100" lvl="1" indent="-342900">
              <a:buFont typeface="Arial"/>
              <a:buChar char="•"/>
            </a:pPr>
            <a:r>
              <a:rPr lang="en-US" sz="3200">
                <a:solidFill>
                  <a:srgbClr val="040C28"/>
                </a:solidFill>
                <a:latin typeface="Calibri"/>
                <a:ea typeface="Calibri"/>
                <a:cs typeface="Calibri"/>
              </a:rPr>
              <a:t>Serial</a:t>
            </a:r>
          </a:p>
          <a:p>
            <a:pPr marL="800100" lvl="1" indent="-342900">
              <a:buFont typeface="Arial"/>
              <a:buChar char="•"/>
            </a:pPr>
            <a:r>
              <a:rPr lang="en-US" sz="3200">
                <a:solidFill>
                  <a:srgbClr val="040C28"/>
                </a:solidFill>
                <a:latin typeface="Calibri"/>
                <a:ea typeface="Calibri"/>
                <a:cs typeface="Calibri"/>
              </a:rPr>
              <a:t>Parallel (...default for JVM)</a:t>
            </a:r>
          </a:p>
          <a:p>
            <a:pPr marL="800100" lvl="1" indent="-342900">
              <a:buFont typeface="Arial"/>
              <a:buChar char="•"/>
            </a:pPr>
            <a:r>
              <a:rPr lang="en-US" sz="3200">
                <a:solidFill>
                  <a:srgbClr val="040C28"/>
                </a:solidFill>
                <a:latin typeface="Calibri"/>
                <a:ea typeface="Calibri"/>
                <a:cs typeface="Calibri"/>
              </a:rPr>
              <a:t>Concurrent Mark Sweep (CMS)</a:t>
            </a:r>
          </a:p>
          <a:p>
            <a:pPr marL="800100" lvl="1" indent="-342900">
              <a:buFont typeface="Arial"/>
              <a:buChar char="•"/>
            </a:pPr>
            <a:r>
              <a:rPr lang="en-US" sz="3200">
                <a:solidFill>
                  <a:srgbClr val="040C28"/>
                </a:solidFill>
                <a:latin typeface="Calibri"/>
                <a:ea typeface="Calibri"/>
                <a:cs typeface="Calibri"/>
              </a:rPr>
              <a:t>G1 (garbage first)</a:t>
            </a:r>
          </a:p>
          <a:p>
            <a:pPr marL="800100" lvl="1" indent="-342900">
              <a:buFont typeface="Arial"/>
              <a:buChar char="•"/>
            </a:pPr>
            <a:r>
              <a:rPr lang="en-US" sz="3200">
                <a:solidFill>
                  <a:srgbClr val="040C28"/>
                </a:solidFill>
                <a:latin typeface="Calibri"/>
                <a:ea typeface="Calibri"/>
                <a:cs typeface="Calibri"/>
              </a:rPr>
              <a:t>Z</a:t>
            </a:r>
          </a:p>
          <a:p>
            <a:endParaRPr lang="en-US" sz="3200">
              <a:solidFill>
                <a:srgbClr val="040C28"/>
              </a:solidFill>
              <a:latin typeface="Calibri"/>
              <a:ea typeface="Calibri"/>
              <a:cs typeface="Calibri"/>
            </a:endParaRPr>
          </a:p>
        </p:txBody>
      </p:sp>
    </p:spTree>
    <p:extLst>
      <p:ext uri="{BB962C8B-B14F-4D97-AF65-F5344CB8AC3E}">
        <p14:creationId xmlns:p14="http://schemas.microsoft.com/office/powerpoint/2010/main" val="2707486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Java Memory Management – Recap</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5" name="TextBox 4">
            <a:extLst>
              <a:ext uri="{FF2B5EF4-FFF2-40B4-BE49-F238E27FC236}">
                <a16:creationId xmlns:a16="http://schemas.microsoft.com/office/drawing/2014/main" id="{BFEE477F-CA5F-ABCF-12C2-F6DD5D5CCC0F}"/>
              </a:ext>
            </a:extLst>
          </p:cNvPr>
          <p:cNvSpPr txBox="1"/>
          <p:nvPr/>
        </p:nvSpPr>
        <p:spPr>
          <a:xfrm>
            <a:off x="585168" y="1715038"/>
            <a:ext cx="10447332"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buAutoNum type="arabicPeriod"/>
            </a:pPr>
            <a:r>
              <a:rPr lang="en-US" sz="3200">
                <a:solidFill>
                  <a:srgbClr val="040C28"/>
                </a:solidFill>
                <a:latin typeface="Calibri"/>
                <a:ea typeface="Calibri"/>
                <a:cs typeface="Calibri"/>
              </a:rPr>
              <a:t>JVM Memory Structure  </a:t>
            </a:r>
            <a:endParaRPr lang="en-US">
              <a:ea typeface="Calibri" panose="020F0502020204030204"/>
              <a:cs typeface="Calibri" panose="020F0502020204030204"/>
            </a:endParaRPr>
          </a:p>
          <a:p>
            <a:endParaRPr lang="en-US" sz="3200">
              <a:solidFill>
                <a:srgbClr val="040C28"/>
              </a:solidFill>
              <a:latin typeface="Calibri"/>
              <a:ea typeface="Calibri"/>
              <a:cs typeface="Calibri"/>
            </a:endParaRPr>
          </a:p>
          <a:p>
            <a:endParaRPr lang="en-US" sz="3200">
              <a:solidFill>
                <a:srgbClr val="040C28"/>
              </a:solidFill>
              <a:latin typeface="Calibri"/>
              <a:ea typeface="Calibri"/>
              <a:cs typeface="Calibri"/>
            </a:endParaRPr>
          </a:p>
          <a:p>
            <a:endParaRPr lang="en-US" sz="3200">
              <a:solidFill>
                <a:srgbClr val="040C28"/>
              </a:solidFill>
              <a:latin typeface="Calibri"/>
              <a:ea typeface="Calibri"/>
              <a:cs typeface="Calibri"/>
            </a:endParaRPr>
          </a:p>
          <a:p>
            <a:endParaRPr lang="en-US" sz="3200">
              <a:solidFill>
                <a:srgbClr val="040C28"/>
              </a:solidFill>
              <a:latin typeface="Calibri"/>
              <a:ea typeface="Calibri"/>
              <a:cs typeface="Calibri"/>
            </a:endParaRPr>
          </a:p>
          <a:p>
            <a:endParaRPr lang="en-US" sz="3200">
              <a:solidFill>
                <a:srgbClr val="040C28"/>
              </a:solidFill>
              <a:latin typeface="Calibri"/>
              <a:ea typeface="Calibri"/>
              <a:cs typeface="Calibri"/>
            </a:endParaRPr>
          </a:p>
          <a:p>
            <a:r>
              <a:rPr lang="en-US" sz="3200">
                <a:solidFill>
                  <a:srgbClr val="040C28"/>
                </a:solidFill>
                <a:latin typeface="Calibri"/>
                <a:ea typeface="Calibri"/>
                <a:cs typeface="Calibri"/>
              </a:rPr>
              <a:t>2.  Garbage Collector – automated process of freeing up memory space by removing objects that are no longer needed</a:t>
            </a:r>
            <a:endParaRPr lang="en-US">
              <a:ea typeface="Calibri"/>
              <a:cs typeface="Calibri"/>
            </a:endParaRPr>
          </a:p>
          <a:p>
            <a:endParaRPr lang="en-US" sz="3200">
              <a:solidFill>
                <a:srgbClr val="040C28"/>
              </a:solidFill>
              <a:ea typeface="Calibri"/>
              <a:cs typeface="Calibri"/>
            </a:endParaRPr>
          </a:p>
        </p:txBody>
      </p:sp>
      <p:pic>
        <p:nvPicPr>
          <p:cNvPr id="7" name="Picture 4" descr="Diagram&#10;&#10;Description automatically generated">
            <a:extLst>
              <a:ext uri="{FF2B5EF4-FFF2-40B4-BE49-F238E27FC236}">
                <a16:creationId xmlns:a16="http://schemas.microsoft.com/office/drawing/2014/main" id="{ECA5BE3A-52C5-D30F-97F7-47B50B80AF7A}"/>
              </a:ext>
            </a:extLst>
          </p:cNvPr>
          <p:cNvPicPr>
            <a:picLocks noChangeAspect="1"/>
          </p:cNvPicPr>
          <p:nvPr/>
        </p:nvPicPr>
        <p:blipFill>
          <a:blip r:embed="rId2"/>
          <a:stretch>
            <a:fillRect/>
          </a:stretch>
        </p:blipFill>
        <p:spPr>
          <a:xfrm>
            <a:off x="2695271" y="2245101"/>
            <a:ext cx="6806899" cy="2255239"/>
          </a:xfrm>
          <a:prstGeom prst="rect">
            <a:avLst/>
          </a:prstGeom>
        </p:spPr>
      </p:pic>
    </p:spTree>
    <p:extLst>
      <p:ext uri="{BB962C8B-B14F-4D97-AF65-F5344CB8AC3E}">
        <p14:creationId xmlns:p14="http://schemas.microsoft.com/office/powerpoint/2010/main" val="2295697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Java Implementations – Platforms</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5" name="TextBox 4">
            <a:extLst>
              <a:ext uri="{FF2B5EF4-FFF2-40B4-BE49-F238E27FC236}">
                <a16:creationId xmlns:a16="http://schemas.microsoft.com/office/drawing/2014/main" id="{582D4C98-76A0-58E9-A14A-A0E75C073305}"/>
              </a:ext>
            </a:extLst>
          </p:cNvPr>
          <p:cNvSpPr txBox="1"/>
          <p:nvPr/>
        </p:nvSpPr>
        <p:spPr>
          <a:xfrm>
            <a:off x="698899" y="1601307"/>
            <a:ext cx="10447332"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200">
                <a:solidFill>
                  <a:srgbClr val="040C28"/>
                </a:solidFill>
                <a:ea typeface="Calibri"/>
                <a:cs typeface="Calibri"/>
              </a:rPr>
              <a:t>Java platforms – suite of programs that facilitate the development and running of programs written in the Java language</a:t>
            </a:r>
            <a:endParaRPr lang="en-US"/>
          </a:p>
          <a:p>
            <a:pPr marL="342900" indent="-342900">
              <a:buFont typeface="Arial"/>
              <a:buChar char="•"/>
            </a:pPr>
            <a:endParaRPr lang="en-US" sz="3200">
              <a:solidFill>
                <a:srgbClr val="040C28"/>
              </a:solidFill>
              <a:ea typeface="Calibri"/>
              <a:cs typeface="Calibri"/>
            </a:endParaRPr>
          </a:p>
          <a:p>
            <a:pPr marL="342900" indent="-342900">
              <a:buFont typeface="Arial"/>
              <a:buChar char="•"/>
            </a:pPr>
            <a:r>
              <a:rPr lang="en-US" sz="3200">
                <a:solidFill>
                  <a:srgbClr val="040C28"/>
                </a:solidFill>
                <a:ea typeface="Calibri"/>
                <a:cs typeface="Calibri"/>
              </a:rPr>
              <a:t>Includes</a:t>
            </a:r>
            <a:r>
              <a:rPr lang="en-US" sz="3200">
                <a:solidFill>
                  <a:srgbClr val="040C28"/>
                </a:solidFill>
                <a:latin typeface="Calibri"/>
                <a:ea typeface="Calibri"/>
                <a:cs typeface="Calibri"/>
              </a:rPr>
              <a:t>... </a:t>
            </a:r>
          </a:p>
          <a:p>
            <a:pPr marL="800100" lvl="1" indent="-342900">
              <a:buFont typeface="Arial"/>
              <a:buChar char="•"/>
            </a:pPr>
            <a:r>
              <a:rPr lang="en-US" sz="3200">
                <a:solidFill>
                  <a:srgbClr val="040C28"/>
                </a:solidFill>
                <a:latin typeface="Calibri"/>
                <a:ea typeface="Calibri"/>
                <a:cs typeface="Calibri"/>
              </a:rPr>
              <a:t>An execution engine</a:t>
            </a:r>
          </a:p>
          <a:p>
            <a:pPr marL="800100" lvl="1" indent="-342900">
              <a:buFont typeface="Arial"/>
              <a:buChar char="•"/>
            </a:pPr>
            <a:r>
              <a:rPr lang="en-US" sz="3200">
                <a:solidFill>
                  <a:srgbClr val="040C28"/>
                </a:solidFill>
                <a:latin typeface="Calibri"/>
                <a:ea typeface="Calibri"/>
                <a:cs typeface="Calibri"/>
              </a:rPr>
              <a:t>A compiler</a:t>
            </a:r>
          </a:p>
          <a:p>
            <a:pPr marL="800100" lvl="1" indent="-342900">
              <a:buFont typeface="Arial"/>
              <a:buChar char="•"/>
            </a:pPr>
            <a:r>
              <a:rPr lang="en-US" sz="3200">
                <a:solidFill>
                  <a:srgbClr val="040C28"/>
                </a:solidFill>
                <a:latin typeface="Calibri"/>
                <a:ea typeface="Calibri"/>
                <a:cs typeface="Calibri"/>
              </a:rPr>
              <a:t>A set of libraries</a:t>
            </a:r>
          </a:p>
          <a:p>
            <a:pPr marL="800100" lvl="1" indent="-342900">
              <a:buFont typeface="Arial"/>
              <a:buChar char="•"/>
            </a:pPr>
            <a:endParaRPr lang="en-US" sz="3200">
              <a:solidFill>
                <a:srgbClr val="040C28"/>
              </a:solidFill>
              <a:latin typeface="Calibri"/>
              <a:ea typeface="Calibri"/>
              <a:cs typeface="Calibri"/>
            </a:endParaRPr>
          </a:p>
          <a:p>
            <a:pPr marL="457200" indent="-457200">
              <a:buFont typeface="Arial,Sans-Serif"/>
              <a:buChar char="•"/>
            </a:pPr>
            <a:r>
              <a:rPr lang="en-US" sz="3200">
                <a:solidFill>
                  <a:srgbClr val="040C28"/>
                </a:solidFill>
                <a:latin typeface="Arial"/>
                <a:ea typeface="Calibri"/>
                <a:cs typeface="Arial"/>
              </a:rPr>
              <a:t>Different platforms target different classes of devices</a:t>
            </a:r>
          </a:p>
          <a:p>
            <a:endParaRPr lang="en-US" sz="3200">
              <a:solidFill>
                <a:srgbClr val="040C28"/>
              </a:solidFill>
              <a:latin typeface="Calibri"/>
              <a:ea typeface="Calibri"/>
              <a:cs typeface="Calibri"/>
            </a:endParaRPr>
          </a:p>
        </p:txBody>
      </p:sp>
    </p:spTree>
    <p:extLst>
      <p:ext uri="{BB962C8B-B14F-4D97-AF65-F5344CB8AC3E}">
        <p14:creationId xmlns:p14="http://schemas.microsoft.com/office/powerpoint/2010/main" val="2774133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Calibri Light"/>
                <a:cs typeface="Calibri Light"/>
              </a:rPr>
              <a:t>Java Implementations – Platform Types</a:t>
            </a:r>
            <a:endParaRPr lang="en-US" sz="4000">
              <a:solidFill>
                <a:srgbClr val="FFFFFF"/>
              </a:solidFill>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5" name="TextBox 4">
            <a:extLst>
              <a:ext uri="{FF2B5EF4-FFF2-40B4-BE49-F238E27FC236}">
                <a16:creationId xmlns:a16="http://schemas.microsoft.com/office/drawing/2014/main" id="{39252F8C-DC68-92E7-53AC-DB3401BA93E5}"/>
              </a:ext>
            </a:extLst>
          </p:cNvPr>
          <p:cNvSpPr txBox="1"/>
          <p:nvPr/>
        </p:nvSpPr>
        <p:spPr>
          <a:xfrm>
            <a:off x="698899" y="1601307"/>
            <a:ext cx="10447332"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200">
                <a:solidFill>
                  <a:srgbClr val="040C28"/>
                </a:solidFill>
                <a:latin typeface="Calibri"/>
                <a:ea typeface="Calibri"/>
                <a:cs typeface="Calibri"/>
              </a:rPr>
              <a:t>Java Card</a:t>
            </a:r>
          </a:p>
          <a:p>
            <a:pPr marL="800100" lvl="1" indent="-342900">
              <a:buFont typeface="Arial"/>
              <a:buChar char="•"/>
            </a:pPr>
            <a:r>
              <a:rPr lang="en-US" sz="3200">
                <a:solidFill>
                  <a:srgbClr val="040C28"/>
                </a:solidFill>
                <a:latin typeface="Calibri"/>
                <a:ea typeface="Calibri"/>
                <a:cs typeface="Calibri"/>
              </a:rPr>
              <a:t>Allows applications to be run on small-memory devices</a:t>
            </a:r>
          </a:p>
          <a:p>
            <a:pPr marL="342900" indent="-342900">
              <a:buFont typeface="Arial"/>
              <a:buChar char="•"/>
            </a:pPr>
            <a:r>
              <a:rPr lang="en-US" sz="3200">
                <a:solidFill>
                  <a:srgbClr val="040C28"/>
                </a:solidFill>
                <a:latin typeface="Calibri"/>
                <a:ea typeface="Calibri"/>
                <a:cs typeface="Calibri"/>
              </a:rPr>
              <a:t>Java ME (micro edition)</a:t>
            </a:r>
          </a:p>
          <a:p>
            <a:pPr marL="800100" lvl="1" indent="-342900">
              <a:buFont typeface="Arial"/>
              <a:buChar char="•"/>
            </a:pPr>
            <a:r>
              <a:rPr lang="en-US" sz="3200">
                <a:solidFill>
                  <a:srgbClr val="040C28"/>
                </a:solidFill>
                <a:latin typeface="Calibri"/>
                <a:ea typeface="Calibri"/>
                <a:cs typeface="Calibri"/>
              </a:rPr>
              <a:t>Often used for mobile devices, TV, printers</a:t>
            </a:r>
          </a:p>
          <a:p>
            <a:pPr marL="342900" indent="-342900">
              <a:buFont typeface="Arial"/>
              <a:buChar char="•"/>
            </a:pPr>
            <a:r>
              <a:rPr lang="en-US" sz="3200">
                <a:solidFill>
                  <a:srgbClr val="040C28"/>
                </a:solidFill>
                <a:latin typeface="Calibri"/>
                <a:ea typeface="Calibri"/>
                <a:cs typeface="Calibri"/>
              </a:rPr>
              <a:t>Java SE (standard edition)</a:t>
            </a:r>
          </a:p>
          <a:p>
            <a:pPr marL="800100" lvl="1" indent="-342900">
              <a:buFont typeface="Arial"/>
              <a:buChar char="•"/>
            </a:pPr>
            <a:r>
              <a:rPr lang="en-US" sz="3200">
                <a:solidFill>
                  <a:srgbClr val="040C28"/>
                </a:solidFill>
                <a:latin typeface="Calibri"/>
                <a:ea typeface="Calibri"/>
                <a:cs typeface="Calibri"/>
              </a:rPr>
              <a:t>For use of applications on desktop PCs and servers</a:t>
            </a:r>
          </a:p>
          <a:p>
            <a:pPr marL="342900" indent="-342900">
              <a:buFont typeface="Arial"/>
              <a:buChar char="•"/>
            </a:pPr>
            <a:r>
              <a:rPr lang="en-US" sz="3200">
                <a:solidFill>
                  <a:srgbClr val="040C28"/>
                </a:solidFill>
                <a:latin typeface="Calibri"/>
                <a:ea typeface="Calibri"/>
                <a:cs typeface="Calibri"/>
              </a:rPr>
              <a:t>Jakarta EE (enterprise edition)</a:t>
            </a:r>
          </a:p>
          <a:p>
            <a:pPr marL="800100" lvl="1" indent="-342900">
              <a:buFont typeface="Arial"/>
              <a:buChar char="•"/>
            </a:pPr>
            <a:r>
              <a:rPr lang="en-US" sz="3200">
                <a:solidFill>
                  <a:srgbClr val="040C28"/>
                </a:solidFill>
                <a:latin typeface="Calibri"/>
                <a:ea typeface="Calibri"/>
                <a:cs typeface="Calibri"/>
              </a:rPr>
              <a:t>Used for multi-tiered client-server applications</a:t>
            </a:r>
          </a:p>
        </p:txBody>
      </p:sp>
    </p:spTree>
    <p:extLst>
      <p:ext uri="{BB962C8B-B14F-4D97-AF65-F5344CB8AC3E}">
        <p14:creationId xmlns:p14="http://schemas.microsoft.com/office/powerpoint/2010/main" val="1597539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writing on a notepad">
            <a:extLst>
              <a:ext uri="{FF2B5EF4-FFF2-40B4-BE49-F238E27FC236}">
                <a16:creationId xmlns:a16="http://schemas.microsoft.com/office/drawing/2014/main" id="{CD28AAA2-C806-7CC8-3105-B05DEFDD0CE9}"/>
              </a:ext>
            </a:extLst>
          </p:cNvPr>
          <p:cNvPicPr>
            <a:picLocks noChangeAspect="1"/>
          </p:cNvPicPr>
          <p:nvPr/>
        </p:nvPicPr>
        <p:blipFill rotWithShape="1">
          <a:blip r:embed="rId2"/>
          <a:srcRect t="11244" r="-2" b="17862"/>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191AE3-30A4-B078-C9F4-FD5B275A752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a:solidFill>
                  <a:srgbClr val="FFFFFF"/>
                </a:solidFill>
              </a:rPr>
              <a:t>History of Java</a:t>
            </a:r>
            <a:endParaRPr lang="en-US" sz="5200">
              <a:solidFill>
                <a:srgbClr val="FFFFFF"/>
              </a:solidFill>
            </a:endParaRPr>
          </a:p>
        </p:txBody>
      </p:sp>
    </p:spTree>
    <p:extLst>
      <p:ext uri="{BB962C8B-B14F-4D97-AF65-F5344CB8AC3E}">
        <p14:creationId xmlns:p14="http://schemas.microsoft.com/office/powerpoint/2010/main" val="2271774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Calibri Light"/>
                <a:cs typeface="Calibri Light"/>
              </a:rPr>
              <a:t>Java Implementations – Vendors</a:t>
            </a:r>
            <a:endParaRPr lang="en-US" sz="4000">
              <a:solidFill>
                <a:srgbClr val="FFFFFF"/>
              </a:solidFill>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5" name="TextBox 4">
            <a:extLst>
              <a:ext uri="{FF2B5EF4-FFF2-40B4-BE49-F238E27FC236}">
                <a16:creationId xmlns:a16="http://schemas.microsoft.com/office/drawing/2014/main" id="{39252F8C-DC68-92E7-53AC-DB3401BA93E5}"/>
              </a:ext>
            </a:extLst>
          </p:cNvPr>
          <p:cNvSpPr txBox="1"/>
          <p:nvPr/>
        </p:nvSpPr>
        <p:spPr>
          <a:xfrm>
            <a:off x="698899" y="1601307"/>
            <a:ext cx="10447332"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200" err="1">
                <a:solidFill>
                  <a:srgbClr val="040C28"/>
                </a:solidFill>
                <a:latin typeface="Calibri"/>
                <a:ea typeface="Calibri"/>
                <a:cs typeface="Calibri"/>
              </a:rPr>
              <a:t>AdoptOpenJDK</a:t>
            </a:r>
            <a:endParaRPr lang="en-US" sz="3200">
              <a:solidFill>
                <a:srgbClr val="040C28"/>
              </a:solidFill>
              <a:latin typeface="Calibri"/>
              <a:ea typeface="Calibri"/>
              <a:cs typeface="Calibri"/>
            </a:endParaRPr>
          </a:p>
          <a:p>
            <a:pPr marL="342900" indent="-342900">
              <a:buFont typeface="Arial"/>
              <a:buChar char="•"/>
            </a:pPr>
            <a:r>
              <a:rPr lang="en-US" sz="3200">
                <a:solidFill>
                  <a:srgbClr val="040C28"/>
                </a:solidFill>
                <a:ea typeface="Calibri"/>
                <a:cs typeface="Calibri"/>
              </a:rPr>
              <a:t>Alibaba (</a:t>
            </a:r>
            <a:r>
              <a:rPr lang="en-US" sz="3200" err="1">
                <a:solidFill>
                  <a:srgbClr val="040C28"/>
                </a:solidFill>
                <a:ea typeface="Calibri"/>
                <a:cs typeface="Calibri"/>
              </a:rPr>
              <a:t>Dragonwell</a:t>
            </a:r>
            <a:r>
              <a:rPr lang="en-US" sz="3200">
                <a:solidFill>
                  <a:srgbClr val="040C28"/>
                </a:solidFill>
                <a:ea typeface="Calibri"/>
                <a:cs typeface="Calibri"/>
              </a:rPr>
              <a:t>)</a:t>
            </a:r>
          </a:p>
          <a:p>
            <a:pPr marL="342900" indent="-342900">
              <a:buFont typeface="Arial"/>
              <a:buChar char="•"/>
            </a:pPr>
            <a:r>
              <a:rPr lang="en-US" sz="3200">
                <a:solidFill>
                  <a:srgbClr val="040C28"/>
                </a:solidFill>
                <a:ea typeface="Calibri"/>
                <a:cs typeface="Calibri"/>
              </a:rPr>
              <a:t>Amazon (</a:t>
            </a:r>
            <a:r>
              <a:rPr lang="en-US" sz="3200" err="1">
                <a:solidFill>
                  <a:srgbClr val="040C28"/>
                </a:solidFill>
                <a:ea typeface="Calibri"/>
                <a:cs typeface="Calibri"/>
              </a:rPr>
              <a:t>Corretto</a:t>
            </a:r>
            <a:r>
              <a:rPr lang="en-US" sz="3200">
                <a:solidFill>
                  <a:srgbClr val="040C28"/>
                </a:solidFill>
                <a:ea typeface="Calibri"/>
                <a:cs typeface="Calibri"/>
              </a:rPr>
              <a:t>)</a:t>
            </a:r>
          </a:p>
          <a:p>
            <a:pPr marL="342900" indent="-342900">
              <a:buFont typeface="Arial"/>
              <a:buChar char="•"/>
            </a:pPr>
            <a:r>
              <a:rPr lang="en-US" sz="3200">
                <a:solidFill>
                  <a:srgbClr val="040C28"/>
                </a:solidFill>
                <a:ea typeface="Calibri"/>
                <a:cs typeface="Calibri"/>
              </a:rPr>
              <a:t>Azul (Zulu, Zing)</a:t>
            </a:r>
          </a:p>
          <a:p>
            <a:pPr marL="342900" indent="-342900">
              <a:buFont typeface="Arial"/>
              <a:buChar char="•"/>
            </a:pPr>
            <a:r>
              <a:rPr lang="en-US" sz="3200" err="1">
                <a:solidFill>
                  <a:srgbClr val="040C28"/>
                </a:solidFill>
                <a:ea typeface="Calibri"/>
                <a:cs typeface="Calibri"/>
              </a:rPr>
              <a:t>BellSoft</a:t>
            </a:r>
            <a:r>
              <a:rPr lang="en-US" sz="3200">
                <a:solidFill>
                  <a:srgbClr val="040C28"/>
                </a:solidFill>
                <a:ea typeface="Calibri"/>
                <a:cs typeface="Calibri"/>
              </a:rPr>
              <a:t> (</a:t>
            </a:r>
            <a:r>
              <a:rPr lang="en-US" sz="3200" err="1">
                <a:solidFill>
                  <a:srgbClr val="040C28"/>
                </a:solidFill>
                <a:ea typeface="Calibri"/>
                <a:cs typeface="Calibri"/>
              </a:rPr>
              <a:t>Liberica</a:t>
            </a:r>
            <a:r>
              <a:rPr lang="en-US" sz="3200">
                <a:solidFill>
                  <a:srgbClr val="040C28"/>
                </a:solidFill>
                <a:ea typeface="Calibri"/>
                <a:cs typeface="Calibri"/>
              </a:rPr>
              <a:t>)</a:t>
            </a:r>
          </a:p>
          <a:p>
            <a:pPr marL="342900" indent="-342900">
              <a:buFont typeface="Arial"/>
              <a:buChar char="•"/>
            </a:pPr>
            <a:r>
              <a:rPr lang="en-US" sz="3200">
                <a:solidFill>
                  <a:srgbClr val="040C28"/>
                </a:solidFill>
                <a:ea typeface="Calibri"/>
                <a:cs typeface="Calibri"/>
              </a:rPr>
              <a:t>Red Hat (Red Hat Builds of Open JDK)</a:t>
            </a:r>
          </a:p>
          <a:p>
            <a:pPr marL="342900" indent="-342900">
              <a:buFont typeface="Arial"/>
              <a:buChar char="•"/>
            </a:pPr>
            <a:r>
              <a:rPr lang="en-US" sz="3200">
                <a:solidFill>
                  <a:srgbClr val="040C28"/>
                </a:solidFill>
                <a:ea typeface="Calibri"/>
                <a:cs typeface="Calibri"/>
              </a:rPr>
              <a:t>Oracle (Oracle JDK)</a:t>
            </a:r>
          </a:p>
          <a:p>
            <a:pPr marL="342900" indent="-342900">
              <a:buFont typeface="Arial"/>
              <a:buChar char="•"/>
            </a:pPr>
            <a:r>
              <a:rPr lang="en-US" sz="3200">
                <a:solidFill>
                  <a:srgbClr val="040C28"/>
                </a:solidFill>
                <a:ea typeface="Calibri"/>
                <a:cs typeface="Calibri"/>
              </a:rPr>
              <a:t>SAP (</a:t>
            </a:r>
            <a:r>
              <a:rPr lang="en-US" sz="3200" err="1">
                <a:solidFill>
                  <a:srgbClr val="040C28"/>
                </a:solidFill>
                <a:ea typeface="Calibri"/>
                <a:cs typeface="Calibri"/>
              </a:rPr>
              <a:t>SapMachine</a:t>
            </a:r>
            <a:r>
              <a:rPr lang="en-US" sz="3200">
                <a:solidFill>
                  <a:srgbClr val="040C28"/>
                </a:solidFill>
                <a:ea typeface="Calibri"/>
                <a:cs typeface="Calibri"/>
              </a:rPr>
              <a:t>)</a:t>
            </a:r>
          </a:p>
        </p:txBody>
      </p:sp>
      <p:pic>
        <p:nvPicPr>
          <p:cNvPr id="4" name="Picture 5" descr="A red circle with black background&#10;&#10;Description automatically generated">
            <a:extLst>
              <a:ext uri="{FF2B5EF4-FFF2-40B4-BE49-F238E27FC236}">
                <a16:creationId xmlns:a16="http://schemas.microsoft.com/office/drawing/2014/main" id="{90E0F687-F3E7-58F6-1DEB-9647FA89CD8A}"/>
              </a:ext>
            </a:extLst>
          </p:cNvPr>
          <p:cNvPicPr>
            <a:picLocks noChangeAspect="1"/>
          </p:cNvPicPr>
          <p:nvPr/>
        </p:nvPicPr>
        <p:blipFill>
          <a:blip r:embed="rId3"/>
          <a:stretch>
            <a:fillRect/>
          </a:stretch>
        </p:blipFill>
        <p:spPr>
          <a:xfrm>
            <a:off x="7898235" y="4370227"/>
            <a:ext cx="2743200" cy="1543050"/>
          </a:xfrm>
          <a:prstGeom prst="rect">
            <a:avLst/>
          </a:prstGeom>
        </p:spPr>
      </p:pic>
      <p:pic>
        <p:nvPicPr>
          <p:cNvPr id="6" name="Picture 6" descr="A black and white cartoon character with red eye and hand&#10;&#10;Description automatically generated">
            <a:extLst>
              <a:ext uri="{FF2B5EF4-FFF2-40B4-BE49-F238E27FC236}">
                <a16:creationId xmlns:a16="http://schemas.microsoft.com/office/drawing/2014/main" id="{ED4F1A5F-485B-005F-75C8-CA85324144FA}"/>
              </a:ext>
            </a:extLst>
          </p:cNvPr>
          <p:cNvPicPr>
            <a:picLocks noChangeAspect="1"/>
          </p:cNvPicPr>
          <p:nvPr/>
        </p:nvPicPr>
        <p:blipFill>
          <a:blip r:embed="rId4"/>
          <a:stretch>
            <a:fillRect/>
          </a:stretch>
        </p:blipFill>
        <p:spPr>
          <a:xfrm>
            <a:off x="7276052" y="1907108"/>
            <a:ext cx="3994556" cy="2093030"/>
          </a:xfrm>
          <a:prstGeom prst="rect">
            <a:avLst/>
          </a:prstGeom>
        </p:spPr>
      </p:pic>
    </p:spTree>
    <p:extLst>
      <p:ext uri="{BB962C8B-B14F-4D97-AF65-F5344CB8AC3E}">
        <p14:creationId xmlns:p14="http://schemas.microsoft.com/office/powerpoint/2010/main" val="135000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72FCE55-E3B2-F73F-D701-27469B66EEE2}"/>
              </a:ext>
            </a:extLst>
          </p:cNvPr>
          <p:cNvSpPr>
            <a:spLocks noGrp="1"/>
          </p:cNvSpPr>
          <p:nvPr>
            <p:ph type="title"/>
          </p:nvPr>
        </p:nvSpPr>
        <p:spPr>
          <a:xfrm>
            <a:off x="890338" y="640080"/>
            <a:ext cx="9503342" cy="3566160"/>
          </a:xfrm>
        </p:spPr>
        <p:txBody>
          <a:bodyPr vert="horz" lIns="91440" tIns="45720" rIns="91440" bIns="45720" rtlCol="0" anchor="b">
            <a:normAutofit/>
          </a:bodyPr>
          <a:lstStyle/>
          <a:p>
            <a:r>
              <a:rPr lang="en-US" sz="5000"/>
              <a:t>What other languages compile to Java Bytecode?</a:t>
            </a:r>
          </a:p>
        </p:txBody>
      </p:sp>
      <p:sp>
        <p:nvSpPr>
          <p:cNvPr id="4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54276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FEC55B-1837-A327-49FD-AEDF5D172380}"/>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What other Languages compile to Java bytecode?</a:t>
            </a:r>
          </a:p>
        </p:txBody>
      </p:sp>
      <p:sp>
        <p:nvSpPr>
          <p:cNvPr id="3" name="Content Placeholder 2">
            <a:extLst>
              <a:ext uri="{FF2B5EF4-FFF2-40B4-BE49-F238E27FC236}">
                <a16:creationId xmlns:a16="http://schemas.microsoft.com/office/drawing/2014/main" id="{656BB9F9-2684-8F8D-AB3C-CE404BCCE466}"/>
              </a:ext>
            </a:extLst>
          </p:cNvPr>
          <p:cNvSpPr>
            <a:spLocks noGrp="1"/>
          </p:cNvSpPr>
          <p:nvPr>
            <p:ph idx="1"/>
          </p:nvPr>
        </p:nvSpPr>
        <p:spPr>
          <a:xfrm>
            <a:off x="4810259" y="649480"/>
            <a:ext cx="6555347" cy="5546047"/>
          </a:xfrm>
        </p:spPr>
        <p:txBody>
          <a:bodyPr numCol="2" anchor="ctr">
            <a:normAutofit fontScale="62500" lnSpcReduction="20000"/>
          </a:bodyPr>
          <a:lstStyle/>
          <a:p>
            <a:pPr marL="457200" marR="0" lvl="0" indent="-457200" defTabSz="914400" rtl="0" eaLnBrk="1" fontAlgn="auto" latinLnBrk="0" hangingPunct="1">
              <a:lnSpc>
                <a:spcPct val="170000"/>
              </a:lnSpc>
              <a:spcBef>
                <a:spcPts val="0"/>
              </a:spcBef>
              <a:spcAft>
                <a:spcPts val="0"/>
              </a:spcAft>
              <a:buClrTx/>
              <a:buSzTx/>
              <a:buFont typeface="+mj-lt"/>
              <a:buAutoNum type="arabicParenR"/>
              <a:tabLst/>
              <a:defRPr/>
            </a:pPr>
            <a:r>
              <a:rPr lang="en-US" sz="5000">
                <a:highlight>
                  <a:srgbClr val="C0C0C0"/>
                </a:highlight>
              </a:rPr>
              <a:t> </a:t>
            </a:r>
            <a:r>
              <a:rPr lang="en-US" sz="5000" b="0">
                <a:effectLst/>
                <a:highlight>
                  <a:srgbClr val="C0C0C0"/>
                </a:highlight>
              </a:rPr>
              <a:t>Kotlin</a:t>
            </a:r>
            <a:endParaRPr lang="en-US" sz="5000">
              <a:highlight>
                <a:srgbClr val="C0C0C0"/>
              </a:highlight>
            </a:endParaRPr>
          </a:p>
          <a:p>
            <a:pPr marL="457200" marR="0" lvl="0" indent="-457200" defTabSz="914400" rtl="0" eaLnBrk="1" fontAlgn="auto" latinLnBrk="0" hangingPunct="1">
              <a:lnSpc>
                <a:spcPct val="170000"/>
              </a:lnSpc>
              <a:spcBef>
                <a:spcPts val="0"/>
              </a:spcBef>
              <a:spcAft>
                <a:spcPts val="0"/>
              </a:spcAft>
              <a:buClrTx/>
              <a:buSzTx/>
              <a:buFont typeface="+mj-lt"/>
              <a:buAutoNum type="arabicParenR"/>
              <a:tabLst/>
              <a:defRPr/>
            </a:pPr>
            <a:r>
              <a:rPr lang="en-US" sz="5000" b="0">
                <a:effectLst/>
                <a:highlight>
                  <a:srgbClr val="C0C0C0"/>
                </a:highlight>
              </a:rPr>
              <a:t>Scala</a:t>
            </a:r>
          </a:p>
          <a:p>
            <a:pPr marL="457200" marR="0" lvl="0" indent="-457200" defTabSz="914400" rtl="0" eaLnBrk="1" fontAlgn="auto" latinLnBrk="0" hangingPunct="1">
              <a:lnSpc>
                <a:spcPct val="170000"/>
              </a:lnSpc>
              <a:spcBef>
                <a:spcPts val="0"/>
              </a:spcBef>
              <a:spcAft>
                <a:spcPts val="0"/>
              </a:spcAft>
              <a:buClrTx/>
              <a:buSzTx/>
              <a:buFont typeface="+mj-lt"/>
              <a:buAutoNum type="arabicParenR"/>
              <a:tabLst/>
              <a:defRPr/>
            </a:pPr>
            <a:r>
              <a:rPr lang="en-US" sz="5000" b="0">
                <a:effectLst/>
                <a:highlight>
                  <a:srgbClr val="C0C0C0"/>
                </a:highlight>
              </a:rPr>
              <a:t>Groovy</a:t>
            </a:r>
          </a:p>
          <a:p>
            <a:pPr marL="457200" marR="0" lvl="0" indent="-457200" defTabSz="914400" rtl="0" eaLnBrk="1" fontAlgn="auto" latinLnBrk="0" hangingPunct="1">
              <a:lnSpc>
                <a:spcPct val="170000"/>
              </a:lnSpc>
              <a:spcBef>
                <a:spcPts val="0"/>
              </a:spcBef>
              <a:spcAft>
                <a:spcPts val="0"/>
              </a:spcAft>
              <a:buClrTx/>
              <a:buSzTx/>
              <a:buFont typeface="+mj-lt"/>
              <a:buAutoNum type="arabicParenR"/>
              <a:tabLst/>
              <a:defRPr/>
            </a:pPr>
            <a:r>
              <a:rPr lang="en-US" sz="5000" b="0">
                <a:effectLst/>
              </a:rPr>
              <a:t>Clojure</a:t>
            </a:r>
          </a:p>
          <a:p>
            <a:pPr marL="457200" marR="0" lvl="0" indent="-457200" defTabSz="914400" rtl="0" eaLnBrk="1" fontAlgn="auto" latinLnBrk="0" hangingPunct="1">
              <a:lnSpc>
                <a:spcPct val="170000"/>
              </a:lnSpc>
              <a:spcBef>
                <a:spcPts val="0"/>
              </a:spcBef>
              <a:spcAft>
                <a:spcPts val="0"/>
              </a:spcAft>
              <a:buClrTx/>
              <a:buSzTx/>
              <a:buFont typeface="+mj-lt"/>
              <a:buAutoNum type="arabicParenR"/>
              <a:tabLst/>
              <a:defRPr/>
            </a:pPr>
            <a:r>
              <a:rPr lang="en-US" sz="5000" b="0">
                <a:effectLst/>
              </a:rPr>
              <a:t>Fantom</a:t>
            </a:r>
          </a:p>
          <a:p>
            <a:pPr marL="457200" marR="0" lvl="0" indent="-457200" defTabSz="914400" rtl="0" eaLnBrk="1" fontAlgn="auto" latinLnBrk="0" hangingPunct="1">
              <a:lnSpc>
                <a:spcPct val="170000"/>
              </a:lnSpc>
              <a:spcBef>
                <a:spcPts val="0"/>
              </a:spcBef>
              <a:spcAft>
                <a:spcPts val="0"/>
              </a:spcAft>
              <a:buClrTx/>
              <a:buSzTx/>
              <a:buFont typeface="+mj-lt"/>
              <a:buAutoNum type="arabicParenR"/>
              <a:tabLst/>
              <a:defRPr/>
            </a:pPr>
            <a:r>
              <a:rPr lang="en-US" sz="5000" b="0">
                <a:effectLst/>
              </a:rPr>
              <a:t>Ceylon</a:t>
            </a:r>
          </a:p>
          <a:p>
            <a:pPr marL="457200" marR="0" lvl="0" indent="-457200" defTabSz="914400" rtl="0" eaLnBrk="1" fontAlgn="auto" latinLnBrk="0" hangingPunct="1">
              <a:lnSpc>
                <a:spcPct val="170000"/>
              </a:lnSpc>
              <a:spcBef>
                <a:spcPts val="0"/>
              </a:spcBef>
              <a:spcAft>
                <a:spcPts val="0"/>
              </a:spcAft>
              <a:buClrTx/>
              <a:buSzTx/>
              <a:buFont typeface="+mj-lt"/>
              <a:buAutoNum type="arabicParenR"/>
              <a:tabLst/>
              <a:defRPr/>
            </a:pPr>
            <a:r>
              <a:rPr lang="en-US" sz="5000" b="0" err="1">
                <a:effectLst/>
              </a:rPr>
              <a:t>Jython</a:t>
            </a:r>
            <a:endParaRPr lang="en-US" sz="5000"/>
          </a:p>
          <a:p>
            <a:pPr marL="457200" marR="0" lvl="0" indent="-457200" defTabSz="914400" rtl="0" eaLnBrk="1" fontAlgn="auto" latinLnBrk="0" hangingPunct="1">
              <a:lnSpc>
                <a:spcPct val="170000"/>
              </a:lnSpc>
              <a:spcBef>
                <a:spcPts val="0"/>
              </a:spcBef>
              <a:spcAft>
                <a:spcPts val="0"/>
              </a:spcAft>
              <a:buClrTx/>
              <a:buSzTx/>
              <a:buFont typeface="+mj-lt"/>
              <a:buAutoNum type="arabicParenR"/>
              <a:tabLst/>
              <a:defRPr/>
            </a:pPr>
            <a:r>
              <a:rPr lang="en-US" sz="5000" b="0" err="1">
                <a:effectLst/>
              </a:rPr>
              <a:t>Jruby</a:t>
            </a:r>
            <a:endParaRPr lang="en-US" sz="5000"/>
          </a:p>
          <a:p>
            <a:pPr marL="457200" marR="0" lvl="0" indent="-457200" defTabSz="914400" rtl="0" eaLnBrk="1" fontAlgn="auto" latinLnBrk="0" hangingPunct="1">
              <a:lnSpc>
                <a:spcPct val="170000"/>
              </a:lnSpc>
              <a:spcBef>
                <a:spcPts val="0"/>
              </a:spcBef>
              <a:spcAft>
                <a:spcPts val="0"/>
              </a:spcAft>
              <a:buClrTx/>
              <a:buSzTx/>
              <a:buFont typeface="+mj-lt"/>
              <a:buAutoNum type="arabicParenR"/>
              <a:tabLst/>
              <a:defRPr/>
            </a:pPr>
            <a:r>
              <a:rPr lang="en-US" sz="5000" b="0">
                <a:effectLst/>
              </a:rPr>
              <a:t>Frege</a:t>
            </a:r>
          </a:p>
          <a:p>
            <a:pPr marL="457200" marR="0" lvl="0" indent="-457200" defTabSz="914400" rtl="0" eaLnBrk="1" fontAlgn="auto" latinLnBrk="0" hangingPunct="1">
              <a:lnSpc>
                <a:spcPct val="170000"/>
              </a:lnSpc>
              <a:spcBef>
                <a:spcPts val="0"/>
              </a:spcBef>
              <a:spcAft>
                <a:spcPts val="0"/>
              </a:spcAft>
              <a:buClrTx/>
              <a:buSzTx/>
              <a:buFont typeface="+mj-lt"/>
              <a:buAutoNum type="arabicParenR"/>
              <a:tabLst/>
              <a:defRPr/>
            </a:pPr>
            <a:r>
              <a:rPr lang="en-US" sz="5000" b="0" err="1">
                <a:effectLst/>
              </a:rPr>
              <a:t>Xtend</a:t>
            </a:r>
            <a:endParaRPr lang="en-US" sz="5000"/>
          </a:p>
          <a:p>
            <a:pPr marL="457200" marR="0" lvl="0" indent="-457200" defTabSz="914400" rtl="0" eaLnBrk="1" fontAlgn="auto" latinLnBrk="0" hangingPunct="1">
              <a:lnSpc>
                <a:spcPct val="170000"/>
              </a:lnSpc>
              <a:spcBef>
                <a:spcPts val="0"/>
              </a:spcBef>
              <a:spcAft>
                <a:spcPts val="0"/>
              </a:spcAft>
              <a:buClrTx/>
              <a:buSzTx/>
              <a:buFont typeface="+mj-lt"/>
              <a:buAutoNum type="arabicParenR"/>
              <a:tabLst/>
              <a:defRPr/>
            </a:pPr>
            <a:r>
              <a:rPr lang="en-US" sz="5000" b="0" err="1">
                <a:effectLst/>
              </a:rPr>
              <a:t>Golo</a:t>
            </a:r>
            <a:endParaRPr lang="en-US" sz="5000"/>
          </a:p>
          <a:p>
            <a:pPr marL="457200" marR="0" lvl="0" indent="-457200" defTabSz="914400" rtl="0" eaLnBrk="1" fontAlgn="auto" latinLnBrk="0" hangingPunct="1">
              <a:lnSpc>
                <a:spcPct val="170000"/>
              </a:lnSpc>
              <a:spcBef>
                <a:spcPts val="0"/>
              </a:spcBef>
              <a:spcAft>
                <a:spcPts val="0"/>
              </a:spcAft>
              <a:buClrTx/>
              <a:buSzTx/>
              <a:buFont typeface="+mj-lt"/>
              <a:buAutoNum type="arabicParenR"/>
              <a:tabLst/>
              <a:defRPr/>
            </a:pPr>
            <a:r>
              <a:rPr lang="en-US" sz="5000" b="0" err="1">
                <a:effectLst/>
              </a:rPr>
              <a:t>Concurnaas</a:t>
            </a:r>
            <a:endParaRPr lang="en-US" sz="5000"/>
          </a:p>
          <a:p>
            <a:pPr marL="457200" marR="0" lvl="0" indent="-457200" defTabSz="914400" rtl="0" eaLnBrk="1" fontAlgn="auto" latinLnBrk="0" hangingPunct="1">
              <a:lnSpc>
                <a:spcPct val="170000"/>
              </a:lnSpc>
              <a:spcBef>
                <a:spcPts val="0"/>
              </a:spcBef>
              <a:spcAft>
                <a:spcPts val="0"/>
              </a:spcAft>
              <a:buClrTx/>
              <a:buSzTx/>
              <a:buFont typeface="+mj-lt"/>
              <a:buAutoNum type="arabicParenR"/>
              <a:tabLst/>
              <a:defRPr/>
            </a:pPr>
            <a:r>
              <a:rPr lang="en-US" sz="5000" b="0">
                <a:effectLst/>
              </a:rPr>
              <a:t>Yeti</a:t>
            </a:r>
          </a:p>
          <a:p>
            <a:pPr>
              <a:buNone/>
            </a:pPr>
            <a:endParaRPr lang="en-US" sz="2000"/>
          </a:p>
        </p:txBody>
      </p:sp>
    </p:spTree>
    <p:extLst>
      <p:ext uri="{BB962C8B-B14F-4D97-AF65-F5344CB8AC3E}">
        <p14:creationId xmlns:p14="http://schemas.microsoft.com/office/powerpoint/2010/main" val="2788904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619990-CDB4-CAD7-D144-ADD5298C61C3}"/>
              </a:ext>
            </a:extLst>
          </p:cNvPr>
          <p:cNvSpPr>
            <a:spLocks noGrp="1"/>
          </p:cNvSpPr>
          <p:nvPr>
            <p:ph type="title"/>
          </p:nvPr>
        </p:nvSpPr>
        <p:spPr>
          <a:xfrm>
            <a:off x="1452656" y="1444741"/>
            <a:ext cx="9357865" cy="1041901"/>
          </a:xfrm>
        </p:spPr>
        <p:txBody>
          <a:bodyPr>
            <a:normAutofit/>
          </a:bodyPr>
          <a:lstStyle/>
          <a:p>
            <a:r>
              <a:rPr lang="en-US" sz="4000" b="0">
                <a:effectLst/>
              </a:rPr>
              <a:t>Kotlin</a:t>
            </a:r>
            <a:endParaRPr lang="en-US" sz="4000"/>
          </a:p>
        </p:txBody>
      </p:sp>
      <p:sp>
        <p:nvSpPr>
          <p:cNvPr id="4" name="Content Placeholder 3">
            <a:extLst>
              <a:ext uri="{FF2B5EF4-FFF2-40B4-BE49-F238E27FC236}">
                <a16:creationId xmlns:a16="http://schemas.microsoft.com/office/drawing/2014/main" id="{8F73C66E-4058-B133-ACB9-C88813CB4EC3}"/>
              </a:ext>
            </a:extLst>
          </p:cNvPr>
          <p:cNvSpPr>
            <a:spLocks noGrp="1"/>
          </p:cNvSpPr>
          <p:nvPr>
            <p:ph sz="half" idx="1"/>
          </p:nvPr>
        </p:nvSpPr>
        <p:spPr>
          <a:xfrm>
            <a:off x="1452656" y="2701427"/>
            <a:ext cx="4483324" cy="2699968"/>
          </a:xfrm>
        </p:spPr>
        <p:txBody>
          <a:bodyPr>
            <a:normAutofit/>
          </a:bodyPr>
          <a:lstStyle/>
          <a:p>
            <a:pPr marL="0" indent="0">
              <a:buNone/>
            </a:pPr>
            <a:r>
              <a:rPr lang="en-US" sz="2000"/>
              <a:t>Main features:</a:t>
            </a:r>
          </a:p>
          <a:p>
            <a:pPr marL="628650" lvl="1" indent="-171450">
              <a:buFontTx/>
              <a:buChar char="-"/>
            </a:pPr>
            <a:r>
              <a:rPr lang="en-US" sz="2000"/>
              <a:t>Compatible with Java, Android, and web libraries</a:t>
            </a:r>
          </a:p>
          <a:p>
            <a:pPr marL="628650" lvl="1" indent="-171450">
              <a:buFontTx/>
              <a:buChar char="-"/>
            </a:pPr>
            <a:r>
              <a:rPr lang="en-US" sz="2000"/>
              <a:t>Easy to maintain and read code</a:t>
            </a:r>
          </a:p>
          <a:p>
            <a:pPr marL="628650" lvl="1" indent="-171450">
              <a:buFontTx/>
              <a:buChar char="-"/>
            </a:pPr>
            <a:r>
              <a:rPr lang="en-US" sz="2000"/>
              <a:t>Simple syntax</a:t>
            </a:r>
          </a:p>
          <a:p>
            <a:pPr marL="628650" lvl="1" indent="-171450">
              <a:buFontTx/>
              <a:buChar char="-"/>
            </a:pPr>
            <a:r>
              <a:rPr lang="en-US" sz="2000"/>
              <a:t>Strong community support</a:t>
            </a:r>
          </a:p>
          <a:p>
            <a:pPr marL="0" indent="0">
              <a:buNone/>
            </a:pPr>
            <a:endParaRPr lang="en-US" sz="2000"/>
          </a:p>
        </p:txBody>
      </p:sp>
      <p:sp>
        <p:nvSpPr>
          <p:cNvPr id="5" name="Content Placeholder 4">
            <a:extLst>
              <a:ext uri="{FF2B5EF4-FFF2-40B4-BE49-F238E27FC236}">
                <a16:creationId xmlns:a16="http://schemas.microsoft.com/office/drawing/2014/main" id="{977B90E5-3279-9B94-C318-DC09272F849B}"/>
              </a:ext>
            </a:extLst>
          </p:cNvPr>
          <p:cNvSpPr>
            <a:spLocks noGrp="1"/>
          </p:cNvSpPr>
          <p:nvPr>
            <p:ph sz="half" idx="2"/>
          </p:nvPr>
        </p:nvSpPr>
        <p:spPr>
          <a:xfrm>
            <a:off x="6256020" y="2701427"/>
            <a:ext cx="4554501" cy="2699968"/>
          </a:xfrm>
        </p:spPr>
        <p:txBody>
          <a:bodyPr>
            <a:normAutofit/>
          </a:bodyPr>
          <a:lstStyle/>
          <a:p>
            <a:pPr marL="0" indent="0">
              <a:buNone/>
            </a:pPr>
            <a:r>
              <a:rPr lang="en-US" sz="1900"/>
              <a:t>Used by the following companies:</a:t>
            </a:r>
          </a:p>
          <a:p>
            <a:pPr marL="0" indent="0">
              <a:buFontTx/>
              <a:buNone/>
            </a:pPr>
            <a:r>
              <a:rPr lang="en-US" sz="1900" b="0">
                <a:effectLst/>
              </a:rPr>
              <a:t>	-Google</a:t>
            </a:r>
          </a:p>
          <a:p>
            <a:pPr marL="0" indent="0">
              <a:buFontTx/>
              <a:buNone/>
            </a:pPr>
            <a:r>
              <a:rPr lang="en-US" sz="1900" b="0">
                <a:effectLst/>
              </a:rPr>
              <a:t>	-Pinterest</a:t>
            </a:r>
          </a:p>
          <a:p>
            <a:pPr marL="0" indent="0">
              <a:buFontTx/>
              <a:buNone/>
            </a:pPr>
            <a:r>
              <a:rPr lang="en-US" sz="1900" b="0">
                <a:effectLst/>
              </a:rPr>
              <a:t>	-Square</a:t>
            </a:r>
          </a:p>
          <a:p>
            <a:pPr marL="0" indent="0">
              <a:buFontTx/>
              <a:buNone/>
            </a:pPr>
            <a:r>
              <a:rPr lang="en-US" sz="1900" b="0">
                <a:effectLst/>
              </a:rPr>
              <a:t>	-Tinder</a:t>
            </a:r>
          </a:p>
          <a:p>
            <a:pPr marL="0" indent="0">
              <a:buFontTx/>
              <a:buNone/>
            </a:pPr>
            <a:r>
              <a:rPr lang="en-US" sz="1900" b="0">
                <a:effectLst/>
              </a:rPr>
              <a:t>	-Netflix</a:t>
            </a:r>
          </a:p>
          <a:p>
            <a:pPr marL="0" indent="0">
              <a:buFontTx/>
              <a:buNone/>
            </a:pPr>
            <a:r>
              <a:rPr lang="en-US" sz="1900" b="0">
                <a:effectLst/>
              </a:rPr>
              <a:t>	-Airbnb</a:t>
            </a:r>
            <a:endParaRPr lang="en-US" sz="1900"/>
          </a:p>
        </p:txBody>
      </p:sp>
      <p:pic>
        <p:nvPicPr>
          <p:cNvPr id="7" name="Picture 6" descr="A logo on a purple background&#10;&#10;Description automatically generated">
            <a:extLst>
              <a:ext uri="{FF2B5EF4-FFF2-40B4-BE49-F238E27FC236}">
                <a16:creationId xmlns:a16="http://schemas.microsoft.com/office/drawing/2014/main" id="{7C3958CE-9829-C1B2-D2E4-D50C80BEF4F3}"/>
              </a:ext>
            </a:extLst>
          </p:cNvPr>
          <p:cNvPicPr>
            <a:picLocks noChangeAspect="1"/>
          </p:cNvPicPr>
          <p:nvPr/>
        </p:nvPicPr>
        <p:blipFill>
          <a:blip r:embed="rId3"/>
          <a:stretch>
            <a:fillRect/>
          </a:stretch>
        </p:blipFill>
        <p:spPr>
          <a:xfrm>
            <a:off x="3543015" y="1264083"/>
            <a:ext cx="2391725" cy="1594483"/>
          </a:xfrm>
          <a:prstGeom prst="rect">
            <a:avLst/>
          </a:prstGeom>
        </p:spPr>
      </p:pic>
      <p:pic>
        <p:nvPicPr>
          <p:cNvPr id="9" name="Picture 8" descr="A hands holding a phone&#10;&#10;Description automatically generated">
            <a:extLst>
              <a:ext uri="{FF2B5EF4-FFF2-40B4-BE49-F238E27FC236}">
                <a16:creationId xmlns:a16="http://schemas.microsoft.com/office/drawing/2014/main" id="{2A629E94-CF6F-9563-12F9-503640F5265B}"/>
              </a:ext>
            </a:extLst>
          </p:cNvPr>
          <p:cNvPicPr>
            <a:picLocks noChangeAspect="1"/>
          </p:cNvPicPr>
          <p:nvPr/>
        </p:nvPicPr>
        <p:blipFill>
          <a:blip r:embed="rId4"/>
          <a:stretch>
            <a:fillRect/>
          </a:stretch>
        </p:blipFill>
        <p:spPr>
          <a:xfrm>
            <a:off x="8374608" y="3055552"/>
            <a:ext cx="2748333" cy="2748333"/>
          </a:xfrm>
          <a:prstGeom prst="rect">
            <a:avLst/>
          </a:prstGeom>
        </p:spPr>
      </p:pic>
    </p:spTree>
    <p:extLst>
      <p:ext uri="{BB962C8B-B14F-4D97-AF65-F5344CB8AC3E}">
        <p14:creationId xmlns:p14="http://schemas.microsoft.com/office/powerpoint/2010/main" val="17325443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6">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619990-CDB4-CAD7-D144-ADD5298C61C3}"/>
              </a:ext>
            </a:extLst>
          </p:cNvPr>
          <p:cNvSpPr>
            <a:spLocks noGrp="1"/>
          </p:cNvSpPr>
          <p:nvPr>
            <p:ph type="title"/>
          </p:nvPr>
        </p:nvSpPr>
        <p:spPr>
          <a:xfrm>
            <a:off x="1452656" y="1444741"/>
            <a:ext cx="9357865" cy="1041901"/>
          </a:xfrm>
        </p:spPr>
        <p:txBody>
          <a:bodyPr>
            <a:normAutofit/>
          </a:bodyPr>
          <a:lstStyle/>
          <a:p>
            <a:r>
              <a:rPr lang="en-US" sz="4000"/>
              <a:t>Scala</a:t>
            </a:r>
          </a:p>
        </p:txBody>
      </p:sp>
      <p:sp>
        <p:nvSpPr>
          <p:cNvPr id="4" name="Content Placeholder 3">
            <a:extLst>
              <a:ext uri="{FF2B5EF4-FFF2-40B4-BE49-F238E27FC236}">
                <a16:creationId xmlns:a16="http://schemas.microsoft.com/office/drawing/2014/main" id="{8F73C66E-4058-B133-ACB9-C88813CB4EC3}"/>
              </a:ext>
            </a:extLst>
          </p:cNvPr>
          <p:cNvSpPr>
            <a:spLocks noGrp="1"/>
          </p:cNvSpPr>
          <p:nvPr>
            <p:ph sz="half" idx="1"/>
          </p:nvPr>
        </p:nvSpPr>
        <p:spPr>
          <a:xfrm>
            <a:off x="1452656" y="2701427"/>
            <a:ext cx="4483324" cy="2699968"/>
          </a:xfrm>
        </p:spPr>
        <p:txBody>
          <a:bodyPr>
            <a:normAutofit/>
          </a:bodyPr>
          <a:lstStyle/>
          <a:p>
            <a:pPr marL="0" indent="0">
              <a:buNone/>
            </a:pPr>
            <a:r>
              <a:rPr lang="en-US" sz="1700"/>
              <a:t>Main features:</a:t>
            </a:r>
          </a:p>
          <a:p>
            <a:pPr marL="0" marR="0" lvl="0" indent="0" defTabSz="914400" rtl="0" eaLnBrk="1" fontAlgn="auto" latinLnBrk="0" hangingPunct="1">
              <a:spcBef>
                <a:spcPts val="0"/>
              </a:spcBef>
              <a:spcAft>
                <a:spcPts val="0"/>
              </a:spcAft>
              <a:buClrTx/>
              <a:buSzTx/>
              <a:buFontTx/>
              <a:buNone/>
              <a:tabLst/>
              <a:defRPr/>
            </a:pPr>
            <a:r>
              <a:rPr lang="en-US" sz="1700"/>
              <a:t>	- </a:t>
            </a:r>
            <a:r>
              <a:rPr lang="en-US" sz="1700" b="0" i="0">
                <a:effectLst/>
              </a:rPr>
              <a:t>Scalability</a:t>
            </a:r>
          </a:p>
          <a:p>
            <a:pPr marL="0" indent="0">
              <a:buNone/>
            </a:pPr>
            <a:r>
              <a:rPr lang="en-US" sz="1700" b="0" i="0">
                <a:effectLst/>
              </a:rPr>
              <a:t>	- Can be used along side Java</a:t>
            </a:r>
          </a:p>
          <a:p>
            <a:pPr marL="0" indent="0">
              <a:buNone/>
            </a:pPr>
            <a:r>
              <a:rPr lang="en-US" sz="1700" b="0" i="0">
                <a:effectLst/>
              </a:rPr>
              <a:t>	- Easy to learn</a:t>
            </a:r>
          </a:p>
          <a:p>
            <a:pPr marL="0" indent="0">
              <a:buNone/>
            </a:pPr>
            <a:r>
              <a:rPr lang="en-US" sz="1700"/>
              <a:t>	- Concise syntax</a:t>
            </a:r>
          </a:p>
          <a:p>
            <a:pPr marL="0" indent="0">
              <a:buNone/>
            </a:pPr>
            <a:r>
              <a:rPr lang="en-US" sz="1700"/>
              <a:t>	- </a:t>
            </a:r>
            <a:r>
              <a:rPr lang="en-US" sz="1700" b="0" i="0">
                <a:effectLst/>
              </a:rPr>
              <a:t>Provides both static and 	dynamic features – Avoid 	mistakes in code before 	running the program</a:t>
            </a:r>
          </a:p>
          <a:p>
            <a:pPr marL="0" indent="0">
              <a:buNone/>
            </a:pPr>
            <a:endParaRPr lang="en-US" sz="1700"/>
          </a:p>
        </p:txBody>
      </p:sp>
      <p:sp>
        <p:nvSpPr>
          <p:cNvPr id="5" name="Content Placeholder 4">
            <a:extLst>
              <a:ext uri="{FF2B5EF4-FFF2-40B4-BE49-F238E27FC236}">
                <a16:creationId xmlns:a16="http://schemas.microsoft.com/office/drawing/2014/main" id="{977B90E5-3279-9B94-C318-DC09272F849B}"/>
              </a:ext>
            </a:extLst>
          </p:cNvPr>
          <p:cNvSpPr>
            <a:spLocks noGrp="1"/>
          </p:cNvSpPr>
          <p:nvPr>
            <p:ph sz="half" idx="2"/>
          </p:nvPr>
        </p:nvSpPr>
        <p:spPr>
          <a:xfrm>
            <a:off x="6256020" y="2701427"/>
            <a:ext cx="4554501" cy="2699968"/>
          </a:xfrm>
        </p:spPr>
        <p:txBody>
          <a:bodyPr>
            <a:normAutofit/>
          </a:bodyPr>
          <a:lstStyle/>
          <a:p>
            <a:pPr marL="0" indent="0">
              <a:buNone/>
            </a:pPr>
            <a:r>
              <a:rPr lang="en-US" sz="2000"/>
              <a:t>Used by the following companies:</a:t>
            </a:r>
          </a:p>
          <a:p>
            <a:pPr marL="0" indent="0">
              <a:buFontTx/>
              <a:buNone/>
            </a:pPr>
            <a:r>
              <a:rPr lang="en-US" sz="2000" i="0">
                <a:latin typeface="noto sans" panose="020B0502040504020204" pitchFamily="34" charset="0"/>
              </a:rPr>
              <a:t>	</a:t>
            </a:r>
            <a:r>
              <a:rPr lang="en-US" sz="2000" b="0" i="0">
                <a:effectLst/>
                <a:latin typeface="noto sans" panose="020B0502040504020204" pitchFamily="34" charset="0"/>
              </a:rPr>
              <a:t>-Verizon</a:t>
            </a:r>
          </a:p>
          <a:p>
            <a:pPr marL="0" indent="0">
              <a:buFontTx/>
              <a:buNone/>
            </a:pPr>
            <a:r>
              <a:rPr lang="en-US" sz="2000" b="0" i="0">
                <a:effectLst/>
                <a:latin typeface="noto sans" panose="020B0502040504020204" pitchFamily="34" charset="0"/>
              </a:rPr>
              <a:t>	-Twitter</a:t>
            </a:r>
          </a:p>
          <a:p>
            <a:pPr marL="0" indent="0">
              <a:buFontTx/>
              <a:buNone/>
            </a:pPr>
            <a:r>
              <a:rPr lang="en-US" sz="2000" b="0" i="0">
                <a:effectLst/>
                <a:latin typeface="noto sans" panose="020B0502040504020204" pitchFamily="34" charset="0"/>
              </a:rPr>
              <a:t>	-Airbnb</a:t>
            </a:r>
          </a:p>
          <a:p>
            <a:pPr marL="0" indent="0">
              <a:buFontTx/>
              <a:buNone/>
            </a:pPr>
            <a:r>
              <a:rPr lang="en-US" sz="2000" b="0" i="0">
                <a:effectLst/>
                <a:latin typeface="noto sans" panose="020B0502040504020204" pitchFamily="34" charset="0"/>
              </a:rPr>
              <a:t>	-LinkedIn</a:t>
            </a:r>
          </a:p>
          <a:p>
            <a:pPr marL="0" indent="0">
              <a:buFontTx/>
              <a:buNone/>
            </a:pPr>
            <a:r>
              <a:rPr lang="en-US" sz="2000" b="0" i="0">
                <a:effectLst/>
                <a:latin typeface="noto sans" panose="020B0502040504020204" pitchFamily="34" charset="0"/>
              </a:rPr>
              <a:t>	-Coursera</a:t>
            </a:r>
            <a:endParaRPr lang="en-US" sz="2000" b="0"/>
          </a:p>
          <a:p>
            <a:pPr marL="0" indent="0">
              <a:buFontTx/>
              <a:buNone/>
            </a:pPr>
            <a:endParaRPr lang="en-US" sz="2000"/>
          </a:p>
        </p:txBody>
      </p:sp>
      <p:pic>
        <p:nvPicPr>
          <p:cNvPr id="6" name="Picture 5" descr="A black background with red letters&#10;&#10;Description automatically generated">
            <a:extLst>
              <a:ext uri="{FF2B5EF4-FFF2-40B4-BE49-F238E27FC236}">
                <a16:creationId xmlns:a16="http://schemas.microsoft.com/office/drawing/2014/main" id="{D0C2FE46-2F82-05A6-E96E-0BE148665051}"/>
              </a:ext>
            </a:extLst>
          </p:cNvPr>
          <p:cNvPicPr>
            <a:picLocks noChangeAspect="1"/>
          </p:cNvPicPr>
          <p:nvPr/>
        </p:nvPicPr>
        <p:blipFill rotWithShape="1">
          <a:blip r:embed="rId3"/>
          <a:srcRect r="68286"/>
          <a:stretch/>
        </p:blipFill>
        <p:spPr>
          <a:xfrm>
            <a:off x="8533270" y="3144923"/>
            <a:ext cx="1259049" cy="1812976"/>
          </a:xfrm>
          <a:prstGeom prst="rect">
            <a:avLst/>
          </a:prstGeom>
        </p:spPr>
      </p:pic>
      <p:pic>
        <p:nvPicPr>
          <p:cNvPr id="8" name="Picture 7" descr="A book with a red circle and text&#10;&#10;Description automatically generated">
            <a:extLst>
              <a:ext uri="{FF2B5EF4-FFF2-40B4-BE49-F238E27FC236}">
                <a16:creationId xmlns:a16="http://schemas.microsoft.com/office/drawing/2014/main" id="{FDA9E6C5-9F39-18B5-38B1-1DB6E170159C}"/>
              </a:ext>
            </a:extLst>
          </p:cNvPr>
          <p:cNvPicPr>
            <a:picLocks noChangeAspect="1"/>
          </p:cNvPicPr>
          <p:nvPr/>
        </p:nvPicPr>
        <p:blipFill>
          <a:blip r:embed="rId4"/>
          <a:stretch>
            <a:fillRect/>
          </a:stretch>
        </p:blipFill>
        <p:spPr>
          <a:xfrm>
            <a:off x="3351126" y="1241932"/>
            <a:ext cx="2584854" cy="1447518"/>
          </a:xfrm>
          <a:prstGeom prst="rect">
            <a:avLst/>
          </a:prstGeom>
        </p:spPr>
      </p:pic>
    </p:spTree>
    <p:extLst>
      <p:ext uri="{BB962C8B-B14F-4D97-AF65-F5344CB8AC3E}">
        <p14:creationId xmlns:p14="http://schemas.microsoft.com/office/powerpoint/2010/main" val="627467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619990-CDB4-CAD7-D144-ADD5298C61C3}"/>
              </a:ext>
            </a:extLst>
          </p:cNvPr>
          <p:cNvSpPr>
            <a:spLocks noGrp="1"/>
          </p:cNvSpPr>
          <p:nvPr>
            <p:ph type="title"/>
          </p:nvPr>
        </p:nvSpPr>
        <p:spPr>
          <a:xfrm>
            <a:off x="1452656" y="1444741"/>
            <a:ext cx="9357865" cy="1041901"/>
          </a:xfrm>
        </p:spPr>
        <p:txBody>
          <a:bodyPr>
            <a:normAutofit/>
          </a:bodyPr>
          <a:lstStyle/>
          <a:p>
            <a:r>
              <a:rPr lang="en-US" sz="4000"/>
              <a:t>Groovy</a:t>
            </a:r>
          </a:p>
        </p:txBody>
      </p:sp>
      <p:sp>
        <p:nvSpPr>
          <p:cNvPr id="4" name="Content Placeholder 3">
            <a:extLst>
              <a:ext uri="{FF2B5EF4-FFF2-40B4-BE49-F238E27FC236}">
                <a16:creationId xmlns:a16="http://schemas.microsoft.com/office/drawing/2014/main" id="{8F73C66E-4058-B133-ACB9-C88813CB4EC3}"/>
              </a:ext>
            </a:extLst>
          </p:cNvPr>
          <p:cNvSpPr>
            <a:spLocks noGrp="1"/>
          </p:cNvSpPr>
          <p:nvPr>
            <p:ph sz="half" idx="1"/>
          </p:nvPr>
        </p:nvSpPr>
        <p:spPr>
          <a:xfrm>
            <a:off x="1452656" y="2701427"/>
            <a:ext cx="4483324" cy="2699968"/>
          </a:xfrm>
        </p:spPr>
        <p:txBody>
          <a:bodyPr>
            <a:normAutofit/>
          </a:bodyPr>
          <a:lstStyle/>
          <a:p>
            <a:pPr marL="0" indent="0">
              <a:buNone/>
            </a:pPr>
            <a:r>
              <a:rPr lang="en-US" sz="2000"/>
              <a:t>Main features:</a:t>
            </a:r>
          </a:p>
          <a:p>
            <a:pPr marL="0" indent="0">
              <a:buNone/>
            </a:pPr>
            <a:r>
              <a:rPr lang="en-US" sz="2000" b="0" i="0">
                <a:effectLst/>
                <a:latin typeface="noto sans" panose="020B0502040504020204" pitchFamily="34" charset="0"/>
              </a:rPr>
              <a:t>	-Flat learning curve</a:t>
            </a:r>
          </a:p>
          <a:p>
            <a:pPr marL="0" indent="0">
              <a:buNone/>
            </a:pPr>
            <a:r>
              <a:rPr lang="en-US" sz="2000" b="0" i="0">
                <a:effectLst/>
                <a:latin typeface="noto sans" panose="020B0502040504020204" pitchFamily="34" charset="0"/>
              </a:rPr>
              <a:t>	-Concise syntax</a:t>
            </a:r>
          </a:p>
          <a:p>
            <a:pPr marL="0" indent="0">
              <a:buNone/>
            </a:pPr>
            <a:r>
              <a:rPr lang="en-US" sz="2000" b="0" i="0">
                <a:effectLst/>
                <a:latin typeface="noto sans" panose="020B0502040504020204" pitchFamily="34" charset="0"/>
              </a:rPr>
              <a:t>	-Smooth Java 	Integration</a:t>
            </a:r>
          </a:p>
          <a:p>
            <a:pPr marL="0" marR="0" lvl="0" indent="0" defTabSz="914400" rtl="0" eaLnBrk="1" fontAlgn="auto" latinLnBrk="0" hangingPunct="1">
              <a:spcBef>
                <a:spcPts val="0"/>
              </a:spcBef>
              <a:spcAft>
                <a:spcPts val="0"/>
              </a:spcAft>
              <a:buClrTx/>
              <a:buSzTx/>
              <a:buFontTx/>
              <a:buNone/>
              <a:tabLst/>
              <a:defRPr/>
            </a:pPr>
            <a:r>
              <a:rPr lang="en-US" sz="2000">
                <a:latin typeface="noto sans" panose="020B0502040504020204" pitchFamily="34" charset="0"/>
              </a:rPr>
              <a:t>	-</a:t>
            </a:r>
            <a:r>
              <a:rPr lang="en-US" sz="2000" b="0" i="0">
                <a:effectLst/>
                <a:latin typeface="noto sans" panose="020B0502040504020204" pitchFamily="34" charset="0"/>
              </a:rPr>
              <a:t>Static and dynamic 	typing</a:t>
            </a:r>
          </a:p>
          <a:p>
            <a:pPr marL="0" marR="0" lvl="0" indent="0" defTabSz="914400" rtl="0" eaLnBrk="1" fontAlgn="auto" latinLnBrk="0" hangingPunct="1">
              <a:spcBef>
                <a:spcPts val="0"/>
              </a:spcBef>
              <a:spcAft>
                <a:spcPts val="0"/>
              </a:spcAft>
              <a:buClrTx/>
              <a:buSzTx/>
              <a:buFontTx/>
              <a:buNone/>
              <a:tabLst/>
              <a:defRPr/>
            </a:pPr>
            <a:r>
              <a:rPr lang="en-US" sz="2000">
                <a:latin typeface="noto sans" panose="020B0502040504020204" pitchFamily="34" charset="0"/>
              </a:rPr>
              <a:t>	-</a:t>
            </a:r>
            <a:r>
              <a:rPr lang="en-US" sz="2000" b="0" i="0">
                <a:effectLst/>
                <a:latin typeface="noto sans" panose="020B0502040504020204" pitchFamily="34" charset="0"/>
              </a:rPr>
              <a:t>room for opportunities 	as 	it is still growing</a:t>
            </a:r>
          </a:p>
          <a:p>
            <a:pPr marL="0" indent="0">
              <a:buNone/>
            </a:pPr>
            <a:endParaRPr lang="en-US" sz="2000"/>
          </a:p>
        </p:txBody>
      </p:sp>
      <p:sp>
        <p:nvSpPr>
          <p:cNvPr id="5" name="Content Placeholder 4">
            <a:extLst>
              <a:ext uri="{FF2B5EF4-FFF2-40B4-BE49-F238E27FC236}">
                <a16:creationId xmlns:a16="http://schemas.microsoft.com/office/drawing/2014/main" id="{977B90E5-3279-9B94-C318-DC09272F849B}"/>
              </a:ext>
            </a:extLst>
          </p:cNvPr>
          <p:cNvSpPr>
            <a:spLocks noGrp="1"/>
          </p:cNvSpPr>
          <p:nvPr>
            <p:ph sz="half" idx="2"/>
          </p:nvPr>
        </p:nvSpPr>
        <p:spPr>
          <a:xfrm>
            <a:off x="5520889" y="2061325"/>
            <a:ext cx="4554501" cy="2699968"/>
          </a:xfrm>
        </p:spPr>
        <p:txBody>
          <a:bodyPr>
            <a:normAutofit/>
          </a:bodyPr>
          <a:lstStyle/>
          <a:p>
            <a:pPr marL="0" indent="0">
              <a:buNone/>
            </a:pPr>
            <a:r>
              <a:rPr lang="en-US" sz="2000"/>
              <a:t>Used by the following companies:</a:t>
            </a:r>
          </a:p>
          <a:p>
            <a:pPr marL="0" marR="0" lvl="0" indent="0" defTabSz="914400" rtl="0" eaLnBrk="1" fontAlgn="auto" latinLnBrk="0" hangingPunct="1">
              <a:spcBef>
                <a:spcPts val="0"/>
              </a:spcBef>
              <a:spcAft>
                <a:spcPts val="0"/>
              </a:spcAft>
              <a:buClrTx/>
              <a:buSzTx/>
              <a:buFontTx/>
              <a:buNone/>
              <a:tabLst/>
              <a:defRPr/>
            </a:pPr>
            <a:r>
              <a:rPr lang="en-US" sz="2000" b="0" i="0">
                <a:effectLst/>
                <a:latin typeface="noto sans" panose="020B0502040504020204" pitchFamily="34" charset="0"/>
              </a:rPr>
              <a:t>	-Starbucks</a:t>
            </a:r>
          </a:p>
          <a:p>
            <a:pPr marL="0" marR="0" lvl="0" indent="0" defTabSz="914400" rtl="0" eaLnBrk="1" fontAlgn="auto" latinLnBrk="0" hangingPunct="1">
              <a:spcBef>
                <a:spcPts val="0"/>
              </a:spcBef>
              <a:spcAft>
                <a:spcPts val="0"/>
              </a:spcAft>
              <a:buClrTx/>
              <a:buSzTx/>
              <a:buFontTx/>
              <a:buNone/>
              <a:tabLst/>
              <a:defRPr/>
            </a:pPr>
            <a:r>
              <a:rPr lang="en-US" sz="2000" b="0" i="0">
                <a:effectLst/>
                <a:latin typeface="noto sans" panose="020B0502040504020204" pitchFamily="34" charset="0"/>
              </a:rPr>
              <a:t>	-Apple</a:t>
            </a:r>
          </a:p>
          <a:p>
            <a:pPr marL="0" marR="0" lvl="0" indent="0" defTabSz="914400" rtl="0" eaLnBrk="1" fontAlgn="auto" latinLnBrk="0" hangingPunct="1">
              <a:spcBef>
                <a:spcPts val="0"/>
              </a:spcBef>
              <a:spcAft>
                <a:spcPts val="0"/>
              </a:spcAft>
              <a:buClrTx/>
              <a:buSzTx/>
              <a:buFontTx/>
              <a:buNone/>
              <a:tabLst/>
              <a:defRPr/>
            </a:pPr>
            <a:r>
              <a:rPr lang="en-US" sz="2000" b="0" i="0">
                <a:effectLst/>
                <a:latin typeface="noto sans" panose="020B0502040504020204" pitchFamily="34" charset="0"/>
              </a:rPr>
              <a:t>	-Verizon</a:t>
            </a:r>
          </a:p>
          <a:p>
            <a:pPr marL="0" marR="0" lvl="0" indent="0" defTabSz="914400" rtl="0" eaLnBrk="1" fontAlgn="auto" latinLnBrk="0" hangingPunct="1">
              <a:spcBef>
                <a:spcPts val="0"/>
              </a:spcBef>
              <a:spcAft>
                <a:spcPts val="0"/>
              </a:spcAft>
              <a:buClrTx/>
              <a:buSzTx/>
              <a:buFontTx/>
              <a:buNone/>
              <a:tabLst/>
              <a:defRPr/>
            </a:pPr>
            <a:r>
              <a:rPr lang="en-US" sz="2000" b="0" i="0">
                <a:effectLst/>
                <a:latin typeface="noto sans" panose="020B0502040504020204" pitchFamily="34" charset="0"/>
              </a:rPr>
              <a:t>	-Oracle</a:t>
            </a:r>
          </a:p>
          <a:p>
            <a:pPr marL="0" marR="0" lvl="0" indent="0" defTabSz="914400" rtl="0" eaLnBrk="1" fontAlgn="auto" latinLnBrk="0" hangingPunct="1">
              <a:spcBef>
                <a:spcPts val="0"/>
              </a:spcBef>
              <a:spcAft>
                <a:spcPts val="0"/>
              </a:spcAft>
              <a:buClrTx/>
              <a:buSzTx/>
              <a:buFontTx/>
              <a:buNone/>
              <a:tabLst/>
              <a:defRPr/>
            </a:pPr>
            <a:r>
              <a:rPr lang="en-US" sz="2000" b="0" i="0">
                <a:effectLst/>
                <a:latin typeface="noto sans" panose="020B0502040504020204" pitchFamily="34" charset="0"/>
              </a:rPr>
              <a:t>	-Target</a:t>
            </a:r>
          </a:p>
          <a:p>
            <a:pPr marL="0" indent="0">
              <a:buFontTx/>
              <a:buNone/>
            </a:pPr>
            <a:endParaRPr lang="en-US" sz="2000"/>
          </a:p>
        </p:txBody>
      </p:sp>
      <p:pic>
        <p:nvPicPr>
          <p:cNvPr id="8" name="Picture 7" descr="A blue and white sign with a black background&#10;&#10;Description automatically generated">
            <a:extLst>
              <a:ext uri="{FF2B5EF4-FFF2-40B4-BE49-F238E27FC236}">
                <a16:creationId xmlns:a16="http://schemas.microsoft.com/office/drawing/2014/main" id="{D137848C-827C-0E82-1D4A-4826D0671725}"/>
              </a:ext>
            </a:extLst>
          </p:cNvPr>
          <p:cNvPicPr>
            <a:picLocks noChangeAspect="1"/>
          </p:cNvPicPr>
          <p:nvPr/>
        </p:nvPicPr>
        <p:blipFill>
          <a:blip r:embed="rId3"/>
          <a:stretch>
            <a:fillRect/>
          </a:stretch>
        </p:blipFill>
        <p:spPr>
          <a:xfrm>
            <a:off x="7210626" y="3411309"/>
            <a:ext cx="4013350" cy="1999986"/>
          </a:xfrm>
          <a:prstGeom prst="rect">
            <a:avLst/>
          </a:prstGeom>
        </p:spPr>
      </p:pic>
    </p:spTree>
    <p:extLst>
      <p:ext uri="{BB962C8B-B14F-4D97-AF65-F5344CB8AC3E}">
        <p14:creationId xmlns:p14="http://schemas.microsoft.com/office/powerpoint/2010/main" val="545985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E60F991-72EE-CCC6-2715-7C5F978A7B1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kern="1200">
                <a:solidFill>
                  <a:schemeClr val="tx1"/>
                </a:solidFill>
                <a:latin typeface="+mj-lt"/>
                <a:ea typeface="+mj-ea"/>
                <a:cs typeface="+mj-cs"/>
              </a:rPr>
              <a:t>Android Implementation</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Robot">
            <a:extLst>
              <a:ext uri="{FF2B5EF4-FFF2-40B4-BE49-F238E27FC236}">
                <a16:creationId xmlns:a16="http://schemas.microsoft.com/office/drawing/2014/main" id="{9A9AA274-93A8-BE49-04BF-8673C3147F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86400" y="640080"/>
            <a:ext cx="5550408" cy="5550408"/>
          </a:xfrm>
          <a:prstGeom prst="rect">
            <a:avLst/>
          </a:prstGeom>
        </p:spPr>
      </p:pic>
    </p:spTree>
    <p:extLst>
      <p:ext uri="{BB962C8B-B14F-4D97-AF65-F5344CB8AC3E}">
        <p14:creationId xmlns:p14="http://schemas.microsoft.com/office/powerpoint/2010/main" val="2614450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F5E54F-A49C-877B-81FD-5B4FBC1C2422}"/>
              </a:ext>
            </a:extLst>
          </p:cNvPr>
          <p:cNvSpPr>
            <a:spLocks noGrp="1"/>
          </p:cNvSpPr>
          <p:nvPr>
            <p:ph type="title"/>
          </p:nvPr>
        </p:nvSpPr>
        <p:spPr>
          <a:xfrm>
            <a:off x="6803409" y="762001"/>
            <a:ext cx="4156512" cy="1708244"/>
          </a:xfrm>
        </p:spPr>
        <p:txBody>
          <a:bodyPr anchor="ctr">
            <a:normAutofit/>
          </a:bodyPr>
          <a:lstStyle/>
          <a:p>
            <a:r>
              <a:rPr lang="en-US" sz="4000" b="0" i="0">
                <a:effectLst/>
                <a:latin typeface="source-serif-pro"/>
              </a:rPr>
              <a:t>JVM Basics</a:t>
            </a:r>
            <a:endParaRPr lang="en-US" sz="4000"/>
          </a:p>
        </p:txBody>
      </p:sp>
      <p:sp>
        <p:nvSpPr>
          <p:cNvPr id="3" name="Content Placeholder 2">
            <a:extLst>
              <a:ext uri="{FF2B5EF4-FFF2-40B4-BE49-F238E27FC236}">
                <a16:creationId xmlns:a16="http://schemas.microsoft.com/office/drawing/2014/main" id="{5E097AD0-B0BF-6B4A-8A77-5DE33517315D}"/>
              </a:ext>
            </a:extLst>
          </p:cNvPr>
          <p:cNvSpPr>
            <a:spLocks noGrp="1"/>
          </p:cNvSpPr>
          <p:nvPr>
            <p:ph idx="1"/>
          </p:nvPr>
        </p:nvSpPr>
        <p:spPr>
          <a:xfrm>
            <a:off x="6803409" y="2470245"/>
            <a:ext cx="4156512" cy="3769835"/>
          </a:xfrm>
        </p:spPr>
        <p:txBody>
          <a:bodyPr anchor="ctr">
            <a:normAutofit/>
          </a:bodyPr>
          <a:lstStyle/>
          <a:p>
            <a:pPr>
              <a:buFontTx/>
              <a:buNone/>
            </a:pPr>
            <a:r>
              <a:rPr lang="en-US" sz="1700" b="0" i="0">
                <a:effectLst/>
                <a:latin typeface="source-serif-pro"/>
              </a:rPr>
              <a:t>JVM is platform dependent and different implementations are available for specific platforms.</a:t>
            </a:r>
          </a:p>
          <a:p>
            <a:pPr>
              <a:buFontTx/>
              <a:buNone/>
            </a:pPr>
            <a:r>
              <a:rPr lang="en-US" sz="1700" b="0" i="0">
                <a:effectLst/>
                <a:latin typeface="source-serif-pro"/>
              </a:rPr>
              <a:t>JVM uses JIT compiler.</a:t>
            </a:r>
          </a:p>
          <a:p>
            <a:pPr>
              <a:buFontTx/>
              <a:buNone/>
            </a:pPr>
            <a:r>
              <a:rPr lang="en-US" sz="1700" b="0" i="0">
                <a:effectLst/>
                <a:latin typeface="source-serif-pro"/>
              </a:rPr>
              <a:t>Java bytecode can be run on any machine capable of running JVM.</a:t>
            </a:r>
          </a:p>
          <a:p>
            <a:pPr>
              <a:buFontTx/>
              <a:buNone/>
            </a:pPr>
            <a:r>
              <a:rPr lang="en-US" sz="1700" b="0" i="0">
                <a:effectLst/>
                <a:latin typeface="source-serif-pro"/>
              </a:rPr>
              <a:t>In JVM, The Java compiler converts the .java files into .class files, which is called bytecode. The javac compiler does not convert Java code directly to machine code like other compilers do.</a:t>
            </a:r>
          </a:p>
          <a:p>
            <a:pPr>
              <a:buFontTx/>
              <a:buNone/>
            </a:pPr>
            <a:r>
              <a:rPr lang="en-US" sz="1700" b="0" i="0">
                <a:effectLst/>
                <a:latin typeface="source-serif-pro"/>
              </a:rPr>
              <a:t>This bytecode is given to the JVM which converts it into machine code.</a:t>
            </a:r>
          </a:p>
        </p:txBody>
      </p:sp>
      <p:pic>
        <p:nvPicPr>
          <p:cNvPr id="5" name="Picture 4" descr="Computer script on a screen">
            <a:extLst>
              <a:ext uri="{FF2B5EF4-FFF2-40B4-BE49-F238E27FC236}">
                <a16:creationId xmlns:a16="http://schemas.microsoft.com/office/drawing/2014/main" id="{27F408B4-00F3-726B-F5FE-A0ECE3A57A6F}"/>
              </a:ext>
            </a:extLst>
          </p:cNvPr>
          <p:cNvPicPr>
            <a:picLocks noChangeAspect="1"/>
          </p:cNvPicPr>
          <p:nvPr/>
        </p:nvPicPr>
        <p:blipFill rotWithShape="1">
          <a:blip r:embed="rId3"/>
          <a:srcRect l="447" r="40219" b="-2"/>
          <a:stretch/>
        </p:blipFill>
        <p:spPr>
          <a:xfrm>
            <a:off x="-1" y="-2"/>
            <a:ext cx="6096001" cy="6858002"/>
          </a:xfrm>
          <a:prstGeom prst="rect">
            <a:avLst/>
          </a:prstGeom>
        </p:spPr>
      </p:pic>
    </p:spTree>
    <p:extLst>
      <p:ext uri="{BB962C8B-B14F-4D97-AF65-F5344CB8AC3E}">
        <p14:creationId xmlns:p14="http://schemas.microsoft.com/office/powerpoint/2010/main" val="39209114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7" name="Rectangle 1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chnological background">
            <a:extLst>
              <a:ext uri="{FF2B5EF4-FFF2-40B4-BE49-F238E27FC236}">
                <a16:creationId xmlns:a16="http://schemas.microsoft.com/office/drawing/2014/main" id="{74331F3B-205C-632F-31E7-AE676B94DC6E}"/>
              </a:ext>
            </a:extLst>
          </p:cNvPr>
          <p:cNvPicPr>
            <a:picLocks noChangeAspect="1"/>
          </p:cNvPicPr>
          <p:nvPr/>
        </p:nvPicPr>
        <p:blipFill rotWithShape="1">
          <a:blip r:embed="rId3"/>
          <a:srcRect l="12832" r="27768" b="-2"/>
          <a:stretch/>
        </p:blipFill>
        <p:spPr>
          <a:xfrm>
            <a:off x="6096000" y="1"/>
            <a:ext cx="6102825" cy="6858000"/>
          </a:xfrm>
          <a:prstGeom prst="rect">
            <a:avLst/>
          </a:prstGeom>
        </p:spPr>
      </p:pic>
      <p:sp>
        <p:nvSpPr>
          <p:cNvPr id="4" name="Title 3">
            <a:extLst>
              <a:ext uri="{FF2B5EF4-FFF2-40B4-BE49-F238E27FC236}">
                <a16:creationId xmlns:a16="http://schemas.microsoft.com/office/drawing/2014/main" id="{EF4CEA34-AEE6-34FE-25FD-BF8D68231732}"/>
              </a:ext>
            </a:extLst>
          </p:cNvPr>
          <p:cNvSpPr>
            <a:spLocks noGrp="1"/>
          </p:cNvSpPr>
          <p:nvPr>
            <p:ph type="title"/>
          </p:nvPr>
        </p:nvSpPr>
        <p:spPr>
          <a:xfrm>
            <a:off x="761803" y="350196"/>
            <a:ext cx="4646904" cy="1624520"/>
          </a:xfrm>
        </p:spPr>
        <p:txBody>
          <a:bodyPr anchor="ctr">
            <a:normAutofit/>
          </a:bodyPr>
          <a:lstStyle/>
          <a:p>
            <a:r>
              <a:rPr lang="en-US" sz="4000"/>
              <a:t>Android Implementation</a:t>
            </a:r>
          </a:p>
        </p:txBody>
      </p:sp>
      <p:sp>
        <p:nvSpPr>
          <p:cNvPr id="5" name="Content Placeholder 4">
            <a:extLst>
              <a:ext uri="{FF2B5EF4-FFF2-40B4-BE49-F238E27FC236}">
                <a16:creationId xmlns:a16="http://schemas.microsoft.com/office/drawing/2014/main" id="{8E6C7409-710F-E683-9A20-79F07208B993}"/>
              </a:ext>
            </a:extLst>
          </p:cNvPr>
          <p:cNvSpPr>
            <a:spLocks noGrp="1"/>
          </p:cNvSpPr>
          <p:nvPr>
            <p:ph idx="1"/>
          </p:nvPr>
        </p:nvSpPr>
        <p:spPr>
          <a:xfrm>
            <a:off x="761802" y="2743200"/>
            <a:ext cx="4646905" cy="3613149"/>
          </a:xfrm>
        </p:spPr>
        <p:txBody>
          <a:bodyPr anchor="ctr">
            <a:normAutofit/>
          </a:bodyPr>
          <a:lstStyle/>
          <a:p>
            <a:r>
              <a:rPr lang="en-US" sz="1700"/>
              <a:t>Java is the official programming language for Android. It would follow that Android uses the JVM?.... NOPE!</a:t>
            </a:r>
          </a:p>
          <a:p>
            <a:r>
              <a:rPr lang="en-US" sz="1700"/>
              <a:t>Instead of utilizing the JVM, android decided to use a different virtual machine called DVM. </a:t>
            </a:r>
          </a:p>
          <a:p>
            <a:pPr marL="0" indent="0">
              <a:buNone/>
            </a:pPr>
            <a:endParaRPr lang="en-US" sz="1700"/>
          </a:p>
          <a:p>
            <a:r>
              <a:rPr lang="en-US" sz="1700"/>
              <a:t>Virtual Machine - </a:t>
            </a:r>
            <a:r>
              <a:rPr lang="en-US" sz="1700" b="0" i="0">
                <a:effectLst/>
                <a:latin typeface="source-serif-pro"/>
              </a:rPr>
              <a:t>convert language specific code to a format compatible to run on the Virtual Machine. The Virtual Machine enables the same code to be run on multiple different platforms regardless of the type of system.</a:t>
            </a:r>
          </a:p>
        </p:txBody>
      </p:sp>
    </p:spTree>
    <p:extLst>
      <p:ext uri="{BB962C8B-B14F-4D97-AF65-F5344CB8AC3E}">
        <p14:creationId xmlns:p14="http://schemas.microsoft.com/office/powerpoint/2010/main" val="20287802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FEC55B-1837-A327-49FD-AEDF5D172380}"/>
              </a:ext>
            </a:extLst>
          </p:cNvPr>
          <p:cNvSpPr>
            <a:spLocks noGrp="1"/>
          </p:cNvSpPr>
          <p:nvPr>
            <p:ph type="title"/>
          </p:nvPr>
        </p:nvSpPr>
        <p:spPr>
          <a:xfrm>
            <a:off x="841248" y="548640"/>
            <a:ext cx="3600860" cy="5431536"/>
          </a:xfrm>
        </p:spPr>
        <p:txBody>
          <a:bodyPr>
            <a:normAutofit/>
          </a:bodyPr>
          <a:lstStyle/>
          <a:p>
            <a:r>
              <a:rPr lang="en-US" sz="5400" b="0"/>
              <a:t>DVM - </a:t>
            </a:r>
            <a:r>
              <a:rPr lang="en-US" sz="4800" b="0" i="0">
                <a:effectLst/>
                <a:latin typeface="sohne"/>
              </a:rPr>
              <a:t>Dalvik Virtual Machine Basics</a:t>
            </a:r>
            <a:endParaRPr lang="en-US" sz="48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6BB9F9-2684-8F8D-AB3C-CE404BCCE466}"/>
              </a:ext>
            </a:extLst>
          </p:cNvPr>
          <p:cNvSpPr>
            <a:spLocks noGrp="1"/>
          </p:cNvSpPr>
          <p:nvPr>
            <p:ph idx="1"/>
          </p:nvPr>
        </p:nvSpPr>
        <p:spPr>
          <a:xfrm>
            <a:off x="5126418" y="552091"/>
            <a:ext cx="6224335" cy="5431536"/>
          </a:xfrm>
        </p:spPr>
        <p:txBody>
          <a:bodyPr anchor="ctr">
            <a:normAutofit/>
          </a:bodyPr>
          <a:lstStyle/>
          <a:p>
            <a:pPr marL="0" marR="0" lvl="0" indent="0" defTabSz="914400" rtl="0" eaLnBrk="1" fontAlgn="auto" latinLnBrk="0" hangingPunct="1">
              <a:spcBef>
                <a:spcPts val="0"/>
              </a:spcBef>
              <a:spcAft>
                <a:spcPts val="0"/>
              </a:spcAft>
              <a:buClrTx/>
              <a:buSzTx/>
              <a:buNone/>
              <a:tabLst/>
              <a:defRPr/>
            </a:pPr>
            <a:r>
              <a:rPr lang="en-US" sz="1700" b="0" i="0">
                <a:effectLst/>
                <a:latin typeface="source-serif-pro"/>
              </a:rPr>
              <a:t>JVM has high performance and provides excellent memory management, but it needed to be optimized for low-powered handheld devices. Not just regular desktop computers. That is why another Delvik Virtual Machine (DVM) was designed specifically for mobile devices.</a:t>
            </a:r>
          </a:p>
          <a:p>
            <a:pPr marL="0" marR="0" lvl="0" indent="0" defTabSz="914400" rtl="0" eaLnBrk="1" fontAlgn="auto" latinLnBrk="0" hangingPunct="1">
              <a:spcBef>
                <a:spcPts val="0"/>
              </a:spcBef>
              <a:spcAft>
                <a:spcPts val="0"/>
              </a:spcAft>
              <a:buClrTx/>
              <a:buSzTx/>
              <a:buNone/>
              <a:tabLst/>
              <a:defRPr/>
            </a:pPr>
            <a:endParaRPr lang="en-US" sz="1700" b="0" i="0">
              <a:effectLst/>
              <a:latin typeface="source-serif-pro"/>
            </a:endParaRPr>
          </a:p>
          <a:p>
            <a:pPr>
              <a:buNone/>
            </a:pPr>
            <a:r>
              <a:rPr lang="en-US" sz="1700" b="0" i="0">
                <a:effectLst/>
                <a:latin typeface="source-serif-pro"/>
              </a:rPr>
              <a:t>DVM (Dalvik Virtual Machine) was created by Dan Bornstein and his team</a:t>
            </a:r>
          </a:p>
          <a:p>
            <a:pPr>
              <a:buNone/>
            </a:pPr>
            <a:r>
              <a:rPr lang="en-US" sz="1700" b="0" i="0">
                <a:effectLst/>
                <a:latin typeface="source-serif-pro"/>
              </a:rPr>
              <a:t>It’s primary purpose was to create a VM that could be used on Mobile devices</a:t>
            </a:r>
          </a:p>
          <a:p>
            <a:pPr>
              <a:buNone/>
            </a:pPr>
            <a:r>
              <a:rPr lang="en-US" sz="1700" b="0" i="0">
                <a:effectLst/>
                <a:latin typeface="source-serif-pro"/>
              </a:rPr>
              <a:t>Similar to the JVM, it also uses the JIT (Just in Time) compiler</a:t>
            </a:r>
          </a:p>
          <a:p>
            <a:pPr>
              <a:buNone/>
            </a:pPr>
            <a:r>
              <a:rPr lang="en-US" sz="1700" b="0" i="0">
                <a:effectLst/>
                <a:latin typeface="source-serif-pro"/>
              </a:rPr>
              <a:t>Because mobile devices have limited battery life and processing and memory space, the DVM (Delvik Virtual Machine) had to be optimized to fit on low-powered devices.</a:t>
            </a:r>
          </a:p>
          <a:p>
            <a:pPr>
              <a:buNone/>
            </a:pPr>
            <a:r>
              <a:rPr lang="en-US" sz="1700" b="0" i="0">
                <a:effectLst/>
                <a:latin typeface="source-serif-pro"/>
              </a:rPr>
              <a:t>Compared to the JVM, the steps used by the DVM are almost the same except the last two steps that it takes. The Dex compiler converts the class files into the .dex file that run on the Dalvik VM. Multiple class files are converted into one dex file.</a:t>
            </a:r>
          </a:p>
          <a:p>
            <a:pPr>
              <a:buNone/>
            </a:pPr>
            <a:endParaRPr lang="en-US" sz="1700"/>
          </a:p>
        </p:txBody>
      </p:sp>
    </p:spTree>
    <p:extLst>
      <p:ext uri="{BB962C8B-B14F-4D97-AF65-F5344CB8AC3E}">
        <p14:creationId xmlns:p14="http://schemas.microsoft.com/office/powerpoint/2010/main" val="2446559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Java: the roots</a:t>
            </a:r>
            <a:endParaRPr lang="en-US" sz="4000">
              <a:solidFill>
                <a:srgbClr val="FFFFFF"/>
              </a:solidFill>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63260" y="1714348"/>
            <a:ext cx="12168181" cy="4948565"/>
          </a:xfrm>
        </p:spPr>
        <p:txBody>
          <a:bodyPr anchor="ctr">
            <a:normAutofit/>
          </a:bodyPr>
          <a:lstStyle/>
          <a:p>
            <a:pPr marL="342900" indent="-342900">
              <a:buFont typeface="Calibri" panose="020B0604020202020204" pitchFamily="34" charset="0"/>
              <a:buChar char="-"/>
            </a:pPr>
            <a:r>
              <a:rPr lang="en-US" sz="2000">
                <a:cs typeface="Calibri"/>
              </a:rPr>
              <a:t>Java was initially designed for interactive television, but it became overly advanced to accommodate the digital cable television industry at the time</a:t>
            </a:r>
          </a:p>
          <a:p>
            <a:pPr marL="342900" indent="-342900">
              <a:buFont typeface="Calibri" panose="020B0604020202020204" pitchFamily="34" charset="0"/>
              <a:buChar char="-"/>
            </a:pPr>
            <a:r>
              <a:rPr lang="en-US" sz="2000">
                <a:cs typeface="Calibri"/>
              </a:rPr>
              <a:t>Java was born in the early 1990s as Project "Oak", under a small team of engineers working for the Sun Microsystems Corporation. This team was leaded by James Gosling, whom was the "founding father of Java". The other members of the "Green Team" included Mike Sheridan, Patrick Naughton, and other engineers employed at Sun Microsystems Corporation.</a:t>
            </a:r>
          </a:p>
          <a:p>
            <a:pPr marL="342900" indent="-342900">
              <a:buFont typeface="Calibri" panose="020B0604020202020204" pitchFamily="34" charset="0"/>
              <a:buChar char="-"/>
            </a:pPr>
            <a:r>
              <a:rPr lang="en-US" sz="2000">
                <a:cs typeface="Calibri"/>
              </a:rPr>
              <a:t>The project name "Oak", originally came from an Oak tress outside of James Gosling's office. Oak tree represents images of solidarity, strength, and durability. It's proven that its name did emphasize the project's importance in modern society.</a:t>
            </a:r>
          </a:p>
          <a:p>
            <a:pPr marL="342900" indent="-342900">
              <a:buFont typeface="Calibri" panose="020B0604020202020204" pitchFamily="34" charset="0"/>
              <a:buChar char="-"/>
            </a:pPr>
            <a:r>
              <a:rPr lang="en-US" sz="2000">
                <a:cs typeface="Calibri"/>
              </a:rPr>
              <a:t>Goslin's goals were to implement a virtual machine and language similar of C-like syntaxes, with however, greater uniformity and simplicity than C/C++. His main motive was to implement object-oriented programming language, allowing programmers with previous C/C++ backgrounds to learn easier.</a:t>
            </a:r>
          </a:p>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pic>
        <p:nvPicPr>
          <p:cNvPr id="4" name="Picture 4" descr="A picture containing plant&#10;&#10;Description automatically generated">
            <a:extLst>
              <a:ext uri="{FF2B5EF4-FFF2-40B4-BE49-F238E27FC236}">
                <a16:creationId xmlns:a16="http://schemas.microsoft.com/office/drawing/2014/main" id="{F0C6717A-FB73-C6D8-3AA5-A7F62AEABC2A}"/>
              </a:ext>
            </a:extLst>
          </p:cNvPr>
          <p:cNvPicPr>
            <a:picLocks noChangeAspect="1"/>
          </p:cNvPicPr>
          <p:nvPr/>
        </p:nvPicPr>
        <p:blipFill>
          <a:blip r:embed="rId3"/>
          <a:stretch>
            <a:fillRect/>
          </a:stretch>
        </p:blipFill>
        <p:spPr>
          <a:xfrm>
            <a:off x="10697473" y="-1528"/>
            <a:ext cx="1536940" cy="1598942"/>
          </a:xfrm>
          <a:prstGeom prst="rect">
            <a:avLst/>
          </a:prstGeom>
        </p:spPr>
      </p:pic>
    </p:spTree>
    <p:extLst>
      <p:ext uri="{BB962C8B-B14F-4D97-AF65-F5344CB8AC3E}">
        <p14:creationId xmlns:p14="http://schemas.microsoft.com/office/powerpoint/2010/main" val="23378312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748D2E-3C72-BE3A-3D60-275BEE0FFF89}"/>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JVM versus DVM</a:t>
            </a:r>
          </a:p>
        </p:txBody>
      </p:sp>
      <p:pic>
        <p:nvPicPr>
          <p:cNvPr id="5" name="Content Placeholder 4" descr="A diagram of a computer program&#10;&#10;Description automatically generated">
            <a:extLst>
              <a:ext uri="{FF2B5EF4-FFF2-40B4-BE49-F238E27FC236}">
                <a16:creationId xmlns:a16="http://schemas.microsoft.com/office/drawing/2014/main" id="{F4C94626-E44D-02E7-B607-318E639B0726}"/>
              </a:ext>
            </a:extLst>
          </p:cNvPr>
          <p:cNvPicPr>
            <a:picLocks noGrp="1" noChangeAspect="1"/>
          </p:cNvPicPr>
          <p:nvPr>
            <p:ph idx="1"/>
          </p:nvPr>
        </p:nvPicPr>
        <p:blipFill rotWithShape="1">
          <a:blip r:embed="rId3"/>
          <a:srcRect l="5480" b="-1288"/>
          <a:stretch/>
        </p:blipFill>
        <p:spPr>
          <a:xfrm>
            <a:off x="5830997" y="2497193"/>
            <a:ext cx="5348909" cy="3808191"/>
          </a:xfrm>
        </p:spPr>
      </p:pic>
      <p:sp>
        <p:nvSpPr>
          <p:cNvPr id="8" name="TextBox 7">
            <a:extLst>
              <a:ext uri="{FF2B5EF4-FFF2-40B4-BE49-F238E27FC236}">
                <a16:creationId xmlns:a16="http://schemas.microsoft.com/office/drawing/2014/main" id="{1152D6CB-BA92-8AC0-C3FC-0C7E58181EF5}"/>
              </a:ext>
            </a:extLst>
          </p:cNvPr>
          <p:cNvSpPr txBox="1"/>
          <p:nvPr/>
        </p:nvSpPr>
        <p:spPr>
          <a:xfrm>
            <a:off x="2423622" y="2121461"/>
            <a:ext cx="2163524" cy="375732"/>
          </a:xfrm>
          <a:prstGeom prst="rect">
            <a:avLst/>
          </a:prstGeom>
          <a:noFill/>
        </p:spPr>
        <p:txBody>
          <a:bodyPr wrap="none" rtlCol="0">
            <a:spAutoFit/>
          </a:bodyPr>
          <a:lstStyle/>
          <a:p>
            <a:pPr defTabSz="923544">
              <a:spcAft>
                <a:spcPts val="600"/>
              </a:spcAft>
            </a:pPr>
            <a:r>
              <a:rPr lang="en-US" sz="1818" kern="1200">
                <a:solidFill>
                  <a:schemeClr val="tx1"/>
                </a:solidFill>
                <a:latin typeface="+mn-lt"/>
                <a:ea typeface="+mn-ea"/>
                <a:cs typeface="+mn-cs"/>
              </a:rPr>
              <a:t>Java Virtual Machine</a:t>
            </a:r>
            <a:endParaRPr lang="en-US"/>
          </a:p>
        </p:txBody>
      </p:sp>
      <p:pic>
        <p:nvPicPr>
          <p:cNvPr id="10" name="Picture 9" descr="A diagram of a computer program&#10;&#10;Description automatically generated">
            <a:extLst>
              <a:ext uri="{FF2B5EF4-FFF2-40B4-BE49-F238E27FC236}">
                <a16:creationId xmlns:a16="http://schemas.microsoft.com/office/drawing/2014/main" id="{FE05DCFA-8A3A-F34D-5AE6-98359294B0AC}"/>
              </a:ext>
            </a:extLst>
          </p:cNvPr>
          <p:cNvPicPr>
            <a:picLocks noChangeAspect="1"/>
          </p:cNvPicPr>
          <p:nvPr/>
        </p:nvPicPr>
        <p:blipFill rotWithShape="1">
          <a:blip r:embed="rId4"/>
          <a:srcRect l="8553"/>
          <a:stretch/>
        </p:blipFill>
        <p:spPr>
          <a:xfrm>
            <a:off x="1036035" y="2497193"/>
            <a:ext cx="4938697" cy="3746820"/>
          </a:xfrm>
          <a:prstGeom prst="rect">
            <a:avLst/>
          </a:prstGeom>
        </p:spPr>
      </p:pic>
      <p:sp>
        <p:nvSpPr>
          <p:cNvPr id="11" name="TextBox 10">
            <a:extLst>
              <a:ext uri="{FF2B5EF4-FFF2-40B4-BE49-F238E27FC236}">
                <a16:creationId xmlns:a16="http://schemas.microsoft.com/office/drawing/2014/main" id="{AB80B988-0215-738D-A902-349AB81FA29D}"/>
              </a:ext>
            </a:extLst>
          </p:cNvPr>
          <p:cNvSpPr txBox="1"/>
          <p:nvPr/>
        </p:nvSpPr>
        <p:spPr>
          <a:xfrm>
            <a:off x="7423689" y="2112579"/>
            <a:ext cx="2400835" cy="375732"/>
          </a:xfrm>
          <a:prstGeom prst="rect">
            <a:avLst/>
          </a:prstGeom>
          <a:noFill/>
        </p:spPr>
        <p:txBody>
          <a:bodyPr wrap="none" rtlCol="0">
            <a:spAutoFit/>
          </a:bodyPr>
          <a:lstStyle/>
          <a:p>
            <a:pPr defTabSz="923544">
              <a:spcAft>
                <a:spcPts val="600"/>
              </a:spcAft>
            </a:pPr>
            <a:r>
              <a:rPr lang="en-US" sz="1818" kern="1200" err="1">
                <a:solidFill>
                  <a:srgbClr val="292929"/>
                </a:solidFill>
                <a:latin typeface="source-serif-pro"/>
                <a:ea typeface="+mn-ea"/>
                <a:cs typeface="+mn-cs"/>
              </a:rPr>
              <a:t>Delvik</a:t>
            </a:r>
            <a:r>
              <a:rPr lang="en-US" sz="1818" kern="1200">
                <a:solidFill>
                  <a:srgbClr val="292929"/>
                </a:solidFill>
                <a:latin typeface="source-serif-pro"/>
                <a:ea typeface="+mn-ea"/>
                <a:cs typeface="+mn-cs"/>
              </a:rPr>
              <a:t> Virtual Machine </a:t>
            </a:r>
            <a:endParaRPr lang="en-US"/>
          </a:p>
        </p:txBody>
      </p:sp>
    </p:spTree>
    <p:extLst>
      <p:ext uri="{BB962C8B-B14F-4D97-AF65-F5344CB8AC3E}">
        <p14:creationId xmlns:p14="http://schemas.microsoft.com/office/powerpoint/2010/main" val="12712775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ABE71D-8111-B904-D94B-CD569F8AC12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Differences between JVM and DVM</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3AA54EF4-6CC9-BD7F-55F2-B578DBBAC62B}"/>
              </a:ext>
            </a:extLst>
          </p:cNvPr>
          <p:cNvGraphicFramePr>
            <a:graphicFrameLocks noGrp="1"/>
          </p:cNvGraphicFramePr>
          <p:nvPr>
            <p:ph idx="1"/>
            <p:extLst>
              <p:ext uri="{D42A27DB-BD31-4B8C-83A1-F6EECF244321}">
                <p14:modId xmlns:p14="http://schemas.microsoft.com/office/powerpoint/2010/main" val="495850541"/>
              </p:ext>
            </p:extLst>
          </p:nvPr>
        </p:nvGraphicFramePr>
        <p:xfrm>
          <a:off x="4654296" y="944894"/>
          <a:ext cx="7214616" cy="4940785"/>
        </p:xfrm>
        <a:graphic>
          <a:graphicData uri="http://schemas.openxmlformats.org/drawingml/2006/table">
            <a:tbl>
              <a:tblPr firstRow="1" bandRow="1"/>
              <a:tblGrid>
                <a:gridCol w="3623066">
                  <a:extLst>
                    <a:ext uri="{9D8B030D-6E8A-4147-A177-3AD203B41FA5}">
                      <a16:colId xmlns:a16="http://schemas.microsoft.com/office/drawing/2014/main" val="4092771641"/>
                    </a:ext>
                  </a:extLst>
                </a:gridCol>
                <a:gridCol w="3591550">
                  <a:extLst>
                    <a:ext uri="{9D8B030D-6E8A-4147-A177-3AD203B41FA5}">
                      <a16:colId xmlns:a16="http://schemas.microsoft.com/office/drawing/2014/main" val="316891581"/>
                    </a:ext>
                  </a:extLst>
                </a:gridCol>
              </a:tblGrid>
              <a:tr h="386938">
                <a:tc>
                  <a:txBody>
                    <a:bodyPr/>
                    <a:lstStyle/>
                    <a:p>
                      <a:pPr algn="ctr" fontAlgn="base"/>
                      <a:r>
                        <a:rPr lang="en-US" sz="1200" b="1">
                          <a:effectLst/>
                        </a:rPr>
                        <a:t>JVM(Java Virtual Machine)</a:t>
                      </a:r>
                    </a:p>
                  </a:txBody>
                  <a:tcPr marL="33013" marR="33013" marT="82534" marB="82534"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tcPr>
                </a:tc>
                <a:tc>
                  <a:txBody>
                    <a:bodyPr/>
                    <a:lstStyle/>
                    <a:p>
                      <a:pPr algn="ctr" fontAlgn="base"/>
                      <a:r>
                        <a:rPr lang="en-US" sz="1200" b="1">
                          <a:effectLst/>
                        </a:rPr>
                        <a:t>DVM(Dalvik Virtual Machine)</a:t>
                      </a:r>
                    </a:p>
                  </a:txBody>
                  <a:tcPr marL="82534" marR="82534" marT="82534" marB="82534"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tcPr>
                </a:tc>
                <a:extLst>
                  <a:ext uri="{0D108BD9-81ED-4DB2-BD59-A6C34878D82A}">
                    <a16:rowId xmlns:a16="http://schemas.microsoft.com/office/drawing/2014/main" val="3243472842"/>
                  </a:ext>
                </a:extLst>
              </a:tr>
              <a:tr h="741108">
                <a:tc>
                  <a:txBody>
                    <a:bodyPr/>
                    <a:lstStyle/>
                    <a:p>
                      <a:pPr algn="l" fontAlgn="ctr"/>
                      <a:r>
                        <a:rPr lang="en-US" sz="1000" b="0">
                          <a:effectLst/>
                        </a:rPr>
                        <a:t>Stack-based VM that performs arithmetic and logic operations through push and pop operands. The result of operations is stored in stack memory.</a:t>
                      </a:r>
                    </a:p>
                  </a:txBody>
                  <a:tcPr marL="82534" marR="82534" marT="115549" marB="11554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tcPr>
                </a:tc>
                <a:tc>
                  <a:txBody>
                    <a:bodyPr/>
                    <a:lstStyle/>
                    <a:p>
                      <a:pPr algn="l" fontAlgn="ctr"/>
                      <a:r>
                        <a:rPr lang="en-US" sz="1000" b="0">
                          <a:effectLst/>
                        </a:rPr>
                        <a:t>Register-based VM that uses registers located in the CPU to perform arithmetic and logic operations.</a:t>
                      </a:r>
                    </a:p>
                  </a:txBody>
                  <a:tcPr marL="82534" marR="82534" marT="115549" marB="11554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tcPr>
                </a:tc>
                <a:extLst>
                  <a:ext uri="{0D108BD9-81ED-4DB2-BD59-A6C34878D82A}">
                    <a16:rowId xmlns:a16="http://schemas.microsoft.com/office/drawing/2014/main" val="886362435"/>
                  </a:ext>
                </a:extLst>
              </a:tr>
              <a:tr h="1058064">
                <a:tc>
                  <a:txBody>
                    <a:bodyPr/>
                    <a:lstStyle/>
                    <a:p>
                      <a:pPr algn="l" fontAlgn="ctr"/>
                      <a:r>
                        <a:rPr lang="en-US" sz="1000" b="0">
                          <a:effectLst/>
                        </a:rPr>
                        <a:t>Java source code is compiled into Java bytecode format(.class file) that further translates into machine code.</a:t>
                      </a:r>
                    </a:p>
                  </a:txBody>
                  <a:tcPr marL="82534" marR="82534" marT="115549" marB="11554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tcPr>
                </a:tc>
                <a:tc>
                  <a:txBody>
                    <a:bodyPr/>
                    <a:lstStyle/>
                    <a:p>
                      <a:pPr algn="l" fontAlgn="ctr"/>
                      <a:r>
                        <a:rPr lang="en-US" sz="1000" b="0">
                          <a:effectLst/>
                        </a:rPr>
                        <a:t>Source code files are first of all compiled into Java bytecode format like JVM. Further, the </a:t>
                      </a:r>
                      <a:r>
                        <a:rPr lang="en-US" sz="1000" b="1">
                          <a:effectLst/>
                        </a:rPr>
                        <a:t>DEX compiler </a:t>
                      </a:r>
                      <a:r>
                        <a:rPr lang="en-US" sz="1000" b="0">
                          <a:effectLst/>
                        </a:rPr>
                        <a:t>converts the Java bytecode into Dalvik bytecode(</a:t>
                      </a:r>
                      <a:r>
                        <a:rPr lang="en-US" sz="1000" b="0" err="1">
                          <a:effectLst/>
                        </a:rPr>
                        <a:t>classes.dex</a:t>
                      </a:r>
                      <a:r>
                        <a:rPr lang="en-US" sz="1000" b="0">
                          <a:effectLst/>
                        </a:rPr>
                        <a:t>) file that will be used to create the </a:t>
                      </a:r>
                      <a:r>
                        <a:rPr lang="en-US" sz="1000" b="1">
                          <a:effectLst/>
                        </a:rPr>
                        <a:t>.</a:t>
                      </a:r>
                      <a:r>
                        <a:rPr lang="en-US" sz="1000" b="1" err="1">
                          <a:effectLst/>
                        </a:rPr>
                        <a:t>apk</a:t>
                      </a:r>
                      <a:r>
                        <a:rPr lang="en-US" sz="1000" b="1">
                          <a:effectLst/>
                        </a:rPr>
                        <a:t> file</a:t>
                      </a:r>
                      <a:r>
                        <a:rPr lang="en-US" sz="1000" b="0">
                          <a:effectLst/>
                        </a:rPr>
                        <a:t>. Read by DVM.</a:t>
                      </a:r>
                    </a:p>
                  </a:txBody>
                  <a:tcPr marL="82534" marR="82534" marT="115549" marB="11554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tcPr>
                </a:tc>
                <a:extLst>
                  <a:ext uri="{0D108BD9-81ED-4DB2-BD59-A6C34878D82A}">
                    <a16:rowId xmlns:a16="http://schemas.microsoft.com/office/drawing/2014/main" val="1851123412"/>
                  </a:ext>
                </a:extLst>
              </a:tr>
              <a:tr h="741108">
                <a:tc>
                  <a:txBody>
                    <a:bodyPr/>
                    <a:lstStyle/>
                    <a:p>
                      <a:pPr algn="l" fontAlgn="ctr"/>
                      <a:r>
                        <a:rPr lang="en-US" sz="1000" b="0">
                          <a:effectLst/>
                        </a:rPr>
                        <a:t>More information is required to the VM for data loading and manipulation as well as method loading in the stack data structure.</a:t>
                      </a:r>
                    </a:p>
                  </a:txBody>
                  <a:tcPr marL="82534" marR="82534" marT="115549" marB="11554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tcPr>
                </a:tc>
                <a:tc>
                  <a:txBody>
                    <a:bodyPr/>
                    <a:lstStyle/>
                    <a:p>
                      <a:pPr algn="l" fontAlgn="ctr"/>
                      <a:r>
                        <a:rPr lang="en-US" sz="1000" b="0">
                          <a:effectLst/>
                        </a:rPr>
                        <a:t>Instruction size is larger as it needs to encode the source and destination register of the VM.</a:t>
                      </a:r>
                    </a:p>
                  </a:txBody>
                  <a:tcPr marL="82534" marR="82534" marT="115549" marB="11554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tcPr>
                </a:tc>
                <a:extLst>
                  <a:ext uri="{0D108BD9-81ED-4DB2-BD59-A6C34878D82A}">
                    <a16:rowId xmlns:a16="http://schemas.microsoft.com/office/drawing/2014/main" val="3880755334"/>
                  </a:ext>
                </a:extLst>
              </a:tr>
              <a:tr h="424153">
                <a:tc>
                  <a:txBody>
                    <a:bodyPr/>
                    <a:lstStyle/>
                    <a:p>
                      <a:pPr algn="l" fontAlgn="ctr"/>
                      <a:r>
                        <a:rPr lang="en-US" sz="1000" b="0">
                          <a:effectLst/>
                        </a:rPr>
                        <a:t>Compiled bytecode size is compact.</a:t>
                      </a:r>
                    </a:p>
                  </a:txBody>
                  <a:tcPr marL="82534" marR="82534" marT="115549" marB="11554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tcPr>
                </a:tc>
                <a:tc>
                  <a:txBody>
                    <a:bodyPr/>
                    <a:lstStyle/>
                    <a:p>
                      <a:pPr algn="l" fontAlgn="ctr"/>
                      <a:r>
                        <a:rPr lang="en-US" sz="1000" b="0">
                          <a:effectLst/>
                        </a:rPr>
                        <a:t>Compiled bytecode size is larger..</a:t>
                      </a:r>
                    </a:p>
                  </a:txBody>
                  <a:tcPr marL="82534" marR="82534" marT="115549" marB="11554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tcPr>
                </a:tc>
                <a:extLst>
                  <a:ext uri="{0D108BD9-81ED-4DB2-BD59-A6C34878D82A}">
                    <a16:rowId xmlns:a16="http://schemas.microsoft.com/office/drawing/2014/main" val="3250176055"/>
                  </a:ext>
                </a:extLst>
              </a:tr>
              <a:tr h="424153">
                <a:tc>
                  <a:txBody>
                    <a:bodyPr/>
                    <a:lstStyle/>
                    <a:p>
                      <a:pPr algn="l" fontAlgn="ctr"/>
                      <a:r>
                        <a:rPr lang="en-US" sz="1000" b="0">
                          <a:effectLst/>
                        </a:rPr>
                        <a:t>The executable file for the device is </a:t>
                      </a:r>
                      <a:r>
                        <a:rPr lang="en-US" sz="1000" b="1">
                          <a:effectLst/>
                        </a:rPr>
                        <a:t>.jar file</a:t>
                      </a:r>
                      <a:r>
                        <a:rPr lang="en-US" sz="1000" b="0">
                          <a:effectLst/>
                        </a:rPr>
                        <a:t>.</a:t>
                      </a:r>
                    </a:p>
                  </a:txBody>
                  <a:tcPr marL="82534" marR="82534" marT="115549" marB="11554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tcPr>
                </a:tc>
                <a:tc>
                  <a:txBody>
                    <a:bodyPr/>
                    <a:lstStyle/>
                    <a:p>
                      <a:pPr algn="l" fontAlgn="ctr"/>
                      <a:r>
                        <a:rPr lang="en-US" sz="1000" b="0">
                          <a:effectLst/>
                        </a:rPr>
                        <a:t>The executable file for the device is </a:t>
                      </a:r>
                      <a:r>
                        <a:rPr lang="en-US" sz="1000" b="1">
                          <a:effectLst/>
                        </a:rPr>
                        <a:t>.apk file</a:t>
                      </a:r>
                      <a:r>
                        <a:rPr lang="en-US" sz="1000" b="0">
                          <a:effectLst/>
                        </a:rPr>
                        <a:t>.</a:t>
                      </a:r>
                    </a:p>
                  </a:txBody>
                  <a:tcPr marL="82534" marR="82534" marT="115549" marB="11554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tcPr>
                </a:tc>
                <a:extLst>
                  <a:ext uri="{0D108BD9-81ED-4DB2-BD59-A6C34878D82A}">
                    <a16:rowId xmlns:a16="http://schemas.microsoft.com/office/drawing/2014/main" val="3966613750"/>
                  </a:ext>
                </a:extLst>
              </a:tr>
              <a:tr h="741108">
                <a:tc>
                  <a:txBody>
                    <a:bodyPr/>
                    <a:lstStyle/>
                    <a:p>
                      <a:pPr algn="l" fontAlgn="ctr"/>
                      <a:r>
                        <a:rPr lang="en-US" sz="1000" b="0">
                          <a:effectLst/>
                        </a:rPr>
                        <a:t>A single instance of JVM is configured with shared processes and memory space in order to run all deployed applications.</a:t>
                      </a:r>
                    </a:p>
                  </a:txBody>
                  <a:tcPr marL="82534" marR="82534" marT="115549" marB="11554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tcPr>
                </a:tc>
                <a:tc>
                  <a:txBody>
                    <a:bodyPr/>
                    <a:lstStyle/>
                    <a:p>
                      <a:pPr algn="l" fontAlgn="ctr"/>
                      <a:r>
                        <a:rPr lang="en-US" sz="1000" b="0">
                          <a:effectLst/>
                        </a:rPr>
                        <a:t>The device runs multiple DVM instances with a separate process in shared memory space to deploy the code of each application. </a:t>
                      </a:r>
                    </a:p>
                  </a:txBody>
                  <a:tcPr marL="82534" marR="82534" marT="115549" marB="11554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tcPr>
                </a:tc>
                <a:extLst>
                  <a:ext uri="{0D108BD9-81ED-4DB2-BD59-A6C34878D82A}">
                    <a16:rowId xmlns:a16="http://schemas.microsoft.com/office/drawing/2014/main" val="1740744793"/>
                  </a:ext>
                </a:extLst>
              </a:tr>
              <a:tr h="424153">
                <a:tc>
                  <a:txBody>
                    <a:bodyPr/>
                    <a:lstStyle/>
                    <a:p>
                      <a:pPr algn="l" fontAlgn="ctr"/>
                      <a:r>
                        <a:rPr lang="en-US" sz="1000" b="0">
                          <a:effectLst/>
                        </a:rPr>
                        <a:t>Supports Linux, Windows, and Mac OS.</a:t>
                      </a:r>
                    </a:p>
                  </a:txBody>
                  <a:tcPr marL="82534" marR="82534" marT="115549" marB="11554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tcPr>
                </a:tc>
                <a:tc>
                  <a:txBody>
                    <a:bodyPr/>
                    <a:lstStyle/>
                    <a:p>
                      <a:pPr algn="l" fontAlgn="ctr"/>
                      <a:r>
                        <a:rPr lang="en-US" sz="1000" b="0">
                          <a:effectLst/>
                        </a:rPr>
                        <a:t>Supports only the Android operation system.</a:t>
                      </a:r>
                    </a:p>
                  </a:txBody>
                  <a:tcPr marL="82534" marR="82534" marT="115549" marB="115549"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tcPr>
                </a:tc>
                <a:extLst>
                  <a:ext uri="{0D108BD9-81ED-4DB2-BD59-A6C34878D82A}">
                    <a16:rowId xmlns:a16="http://schemas.microsoft.com/office/drawing/2014/main" val="65680386"/>
                  </a:ext>
                </a:extLst>
              </a:tr>
            </a:tbl>
          </a:graphicData>
        </a:graphic>
      </p:graphicFrame>
    </p:spTree>
    <p:extLst>
      <p:ext uri="{BB962C8B-B14F-4D97-AF65-F5344CB8AC3E}">
        <p14:creationId xmlns:p14="http://schemas.microsoft.com/office/powerpoint/2010/main" val="31132759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D2B936-B003-681E-2C03-CF928FEC0D1D}"/>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Android deciding on DVM</a:t>
            </a:r>
          </a:p>
        </p:txBody>
      </p:sp>
      <p:graphicFrame>
        <p:nvGraphicFramePr>
          <p:cNvPr id="21" name="Content Placeholder 2">
            <a:extLst>
              <a:ext uri="{FF2B5EF4-FFF2-40B4-BE49-F238E27FC236}">
                <a16:creationId xmlns:a16="http://schemas.microsoft.com/office/drawing/2014/main" id="{787DA8DD-E887-C1FF-E50D-05D384FDED22}"/>
              </a:ext>
            </a:extLst>
          </p:cNvPr>
          <p:cNvGraphicFramePr>
            <a:graphicFrameLocks noGrp="1"/>
          </p:cNvGraphicFramePr>
          <p:nvPr>
            <p:ph idx="1"/>
            <p:extLst>
              <p:ext uri="{D42A27DB-BD31-4B8C-83A1-F6EECF244321}">
                <p14:modId xmlns:p14="http://schemas.microsoft.com/office/powerpoint/2010/main" val="971828351"/>
              </p:ext>
            </p:extLst>
          </p:nvPr>
        </p:nvGraphicFramePr>
        <p:xfrm>
          <a:off x="1147263" y="2026315"/>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10907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E60F991-72EE-CCC6-2715-7C5F978A7B1A}"/>
              </a:ext>
            </a:extLst>
          </p:cNvPr>
          <p:cNvSpPr>
            <a:spLocks noGrp="1"/>
          </p:cNvSpPr>
          <p:nvPr>
            <p:ph type="title"/>
          </p:nvPr>
        </p:nvSpPr>
        <p:spPr>
          <a:xfrm>
            <a:off x="838200" y="695018"/>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JIT Compiler/Execution</a:t>
            </a:r>
          </a:p>
        </p:txBody>
      </p:sp>
      <p:sp>
        <p:nvSpPr>
          <p:cNvPr id="28"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91331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D191F1F-75E5-9482-1BD5-212AEE4967A2}"/>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What is a JIT Compiler?</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0CD410D-D3E4-3B78-78A9-99DA02D06085}"/>
              </a:ext>
            </a:extLst>
          </p:cNvPr>
          <p:cNvSpPr txBox="1"/>
          <p:nvPr/>
        </p:nvSpPr>
        <p:spPr>
          <a:xfrm>
            <a:off x="630936" y="2660904"/>
            <a:ext cx="4818888" cy="3547872"/>
          </a:xfrm>
          <a:prstGeom prst="rect">
            <a:avLst/>
          </a:prstGeom>
        </p:spPr>
        <p:txBody>
          <a:bodyPr vert="horz" lIns="91440" tIns="45720" rIns="91440" bIns="45720" rtlCol="0" anchor="t">
            <a:normAutofit/>
          </a:bodyPr>
          <a:lstStyle/>
          <a:p>
            <a:pPr marL="285750" indent="-228600" fontAlgn="base">
              <a:lnSpc>
                <a:spcPct val="90000"/>
              </a:lnSpc>
              <a:spcAft>
                <a:spcPts val="600"/>
              </a:spcAft>
            </a:pPr>
            <a:r>
              <a:rPr lang="en-US" sz="1400" b="0" i="0">
                <a:effectLst/>
              </a:rPr>
              <a:t>compiling bytecodes to native machine code at run time. </a:t>
            </a:r>
          </a:p>
          <a:p>
            <a:pPr marL="285750" indent="-228600" fontAlgn="base">
              <a:lnSpc>
                <a:spcPct val="90000"/>
              </a:lnSpc>
              <a:spcAft>
                <a:spcPts val="600"/>
              </a:spcAft>
            </a:pPr>
            <a:r>
              <a:rPr lang="en-US" sz="1400" b="0" i="0">
                <a:effectLst/>
              </a:rPr>
              <a:t>help the JVM start quickly and have improved performance. </a:t>
            </a:r>
          </a:p>
          <a:p>
            <a:pPr indent="-228600" fontAlgn="base">
              <a:lnSpc>
                <a:spcPct val="90000"/>
              </a:lnSpc>
              <a:spcAft>
                <a:spcPts val="600"/>
              </a:spcAft>
            </a:pPr>
            <a:endParaRPr lang="en-US" sz="1400" b="0" i="0">
              <a:effectLst/>
            </a:endParaRPr>
          </a:p>
          <a:p>
            <a:pPr indent="-228600" fontAlgn="base">
              <a:lnSpc>
                <a:spcPct val="90000"/>
              </a:lnSpc>
              <a:spcAft>
                <a:spcPts val="600"/>
              </a:spcAft>
            </a:pPr>
            <a:r>
              <a:rPr lang="en-US" sz="1400" b="0" i="0">
                <a:effectLst/>
              </a:rPr>
              <a:t>For each method, the JVM maintains a count of the number of times the method is used. It starts the count at a predefined threshold value and is decreased by one every time the method is used. When the count reaches zero, a just-in-time compilation for the method is triggered. </a:t>
            </a:r>
          </a:p>
          <a:p>
            <a:pPr indent="-228600" fontAlgn="base">
              <a:lnSpc>
                <a:spcPct val="90000"/>
              </a:lnSpc>
              <a:spcAft>
                <a:spcPts val="600"/>
              </a:spcAft>
            </a:pPr>
            <a:endParaRPr lang="en-US" sz="1400" b="0" i="0">
              <a:effectLst/>
            </a:endParaRPr>
          </a:p>
          <a:p>
            <a:pPr indent="-228600" fontAlgn="base">
              <a:lnSpc>
                <a:spcPct val="90000"/>
              </a:lnSpc>
              <a:spcAft>
                <a:spcPts val="600"/>
              </a:spcAft>
            </a:pPr>
            <a:r>
              <a:rPr lang="en-US" sz="1400" b="0" i="0">
                <a:effectLst/>
              </a:rPr>
              <a:t>Because of this system, the most-used methods are compiled first by the JVM and less-used methods are compiled later.</a:t>
            </a:r>
          </a:p>
          <a:p>
            <a:pPr indent="-228600" fontAlgn="base">
              <a:lnSpc>
                <a:spcPct val="90000"/>
              </a:lnSpc>
              <a:spcAft>
                <a:spcPts val="600"/>
              </a:spcAft>
            </a:pPr>
            <a:endParaRPr lang="en-US" sz="1400" b="0" i="0">
              <a:effectLst/>
            </a:endParaRPr>
          </a:p>
          <a:p>
            <a:pPr indent="-228600" fontAlgn="base">
              <a:lnSpc>
                <a:spcPct val="90000"/>
              </a:lnSpc>
              <a:spcAft>
                <a:spcPts val="600"/>
              </a:spcAft>
            </a:pPr>
            <a:r>
              <a:rPr lang="en-US" sz="1400" b="0" i="0">
                <a:effectLst/>
              </a:rPr>
              <a:t>Optimization levels: </a:t>
            </a:r>
            <a:r>
              <a:rPr lang="en-US" sz="1400" b="1" i="0">
                <a:effectLst/>
              </a:rPr>
              <a:t>cold</a:t>
            </a:r>
            <a:r>
              <a:rPr lang="en-US" sz="1400" b="0" i="0">
                <a:effectLst/>
              </a:rPr>
              <a:t>, </a:t>
            </a:r>
            <a:r>
              <a:rPr lang="en-US" sz="1400" b="1" i="0">
                <a:effectLst/>
              </a:rPr>
              <a:t>warm</a:t>
            </a:r>
            <a:r>
              <a:rPr lang="en-US" sz="1400" b="0" i="0">
                <a:effectLst/>
              </a:rPr>
              <a:t>, </a:t>
            </a:r>
            <a:r>
              <a:rPr lang="en-US" sz="1400" b="1" i="0">
                <a:effectLst/>
              </a:rPr>
              <a:t>hot</a:t>
            </a:r>
            <a:r>
              <a:rPr lang="en-US" sz="1400" b="0" i="0">
                <a:effectLst/>
              </a:rPr>
              <a:t>, </a:t>
            </a:r>
            <a:r>
              <a:rPr lang="en-US" sz="1400" b="1" i="0">
                <a:effectLst/>
              </a:rPr>
              <a:t>veryHot</a:t>
            </a:r>
            <a:r>
              <a:rPr lang="en-US" sz="1400" b="0" i="0">
                <a:effectLst/>
              </a:rPr>
              <a:t>, or </a:t>
            </a:r>
            <a:r>
              <a:rPr lang="en-US" sz="1400" b="1" i="0">
                <a:effectLst/>
              </a:rPr>
              <a:t>scorching.</a:t>
            </a:r>
          </a:p>
          <a:p>
            <a:pPr indent="-228600">
              <a:lnSpc>
                <a:spcPct val="90000"/>
              </a:lnSpc>
              <a:spcAft>
                <a:spcPts val="600"/>
              </a:spcAft>
            </a:pPr>
            <a:endParaRPr lang="en-US" sz="1400"/>
          </a:p>
        </p:txBody>
      </p:sp>
      <p:pic>
        <p:nvPicPr>
          <p:cNvPr id="7" name="Content Placeholder 6" descr="A diagram of a computer program&#10;&#10;Description automatically generated">
            <a:extLst>
              <a:ext uri="{FF2B5EF4-FFF2-40B4-BE49-F238E27FC236}">
                <a16:creationId xmlns:a16="http://schemas.microsoft.com/office/drawing/2014/main" id="{6845CBED-AC65-A09D-9E2D-2E45BADBFC19}"/>
              </a:ext>
            </a:extLst>
          </p:cNvPr>
          <p:cNvPicPr>
            <a:picLocks noGrp="1" noChangeAspect="1"/>
          </p:cNvPicPr>
          <p:nvPr>
            <p:ph idx="1"/>
          </p:nvPr>
        </p:nvPicPr>
        <p:blipFill>
          <a:blip r:embed="rId3"/>
          <a:stretch>
            <a:fillRect/>
          </a:stretch>
        </p:blipFill>
        <p:spPr>
          <a:xfrm>
            <a:off x="6099048" y="1596457"/>
            <a:ext cx="5458968" cy="3665086"/>
          </a:xfrm>
          <a:prstGeom prst="rect">
            <a:avLst/>
          </a:prstGeom>
        </p:spPr>
      </p:pic>
    </p:spTree>
    <p:extLst>
      <p:ext uri="{BB962C8B-B14F-4D97-AF65-F5344CB8AC3E}">
        <p14:creationId xmlns:p14="http://schemas.microsoft.com/office/powerpoint/2010/main" val="48180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Triangular abstract background">
            <a:extLst>
              <a:ext uri="{FF2B5EF4-FFF2-40B4-BE49-F238E27FC236}">
                <a16:creationId xmlns:a16="http://schemas.microsoft.com/office/drawing/2014/main" id="{D8CE53DB-C33A-D577-2052-D5B54D37AF64}"/>
              </a:ext>
            </a:extLst>
          </p:cNvPr>
          <p:cNvPicPr>
            <a:picLocks noChangeAspect="1"/>
          </p:cNvPicPr>
          <p:nvPr/>
        </p:nvPicPr>
        <p:blipFill rotWithShape="1">
          <a:blip r:embed="rId2"/>
          <a:srcRect l="9231" r="15995" b="1"/>
          <a:stretch/>
        </p:blipFill>
        <p:spPr>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11" name="Freeform: Shape 10">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Freeform: Shape 12">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3597228-EF4E-1728-909D-77540AC1D7DD}"/>
              </a:ext>
            </a:extLst>
          </p:cNvPr>
          <p:cNvSpPr>
            <a:spLocks noGrp="1"/>
          </p:cNvSpPr>
          <p:nvPr>
            <p:ph type="ctrTitle"/>
          </p:nvPr>
        </p:nvSpPr>
        <p:spPr>
          <a:xfrm>
            <a:off x="-1" y="1346268"/>
            <a:ext cx="7728091" cy="3066706"/>
          </a:xfrm>
        </p:spPr>
        <p:txBody>
          <a:bodyPr anchor="b">
            <a:normAutofit/>
          </a:bodyPr>
          <a:lstStyle/>
          <a:p>
            <a:r>
              <a:rPr lang="en-US" sz="5000"/>
              <a:t>Bytecode/Java performance</a:t>
            </a:r>
          </a:p>
        </p:txBody>
      </p:sp>
      <p:sp>
        <p:nvSpPr>
          <p:cNvPr id="3" name="Subtitle 2">
            <a:extLst>
              <a:ext uri="{FF2B5EF4-FFF2-40B4-BE49-F238E27FC236}">
                <a16:creationId xmlns:a16="http://schemas.microsoft.com/office/drawing/2014/main" id="{CA13E401-700B-6542-79F1-1143D8FF645A}"/>
              </a:ext>
            </a:extLst>
          </p:cNvPr>
          <p:cNvSpPr>
            <a:spLocks noGrp="1"/>
          </p:cNvSpPr>
          <p:nvPr>
            <p:ph type="subTitle" idx="1"/>
          </p:nvPr>
        </p:nvSpPr>
        <p:spPr>
          <a:xfrm>
            <a:off x="1201212" y="4412974"/>
            <a:ext cx="4162357" cy="731681"/>
          </a:xfrm>
        </p:spPr>
        <p:txBody>
          <a:bodyPr anchor="t">
            <a:normAutofit/>
          </a:bodyPr>
          <a:lstStyle/>
          <a:p>
            <a:r>
              <a:rPr lang="en-US" sz="1800"/>
              <a:t>Logan Johansson</a:t>
            </a:r>
          </a:p>
        </p:txBody>
      </p:sp>
    </p:spTree>
    <p:extLst>
      <p:ext uri="{BB962C8B-B14F-4D97-AF65-F5344CB8AC3E}">
        <p14:creationId xmlns:p14="http://schemas.microsoft.com/office/powerpoint/2010/main" val="630570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64259-1165-1BF5-CF85-6BBF9F60769B}"/>
              </a:ext>
            </a:extLst>
          </p:cNvPr>
          <p:cNvSpPr>
            <a:spLocks noGrp="1"/>
          </p:cNvSpPr>
          <p:nvPr>
            <p:ph type="title"/>
          </p:nvPr>
        </p:nvSpPr>
        <p:spPr/>
        <p:txBody>
          <a:bodyPr/>
          <a:lstStyle/>
          <a:p>
            <a:r>
              <a:rPr lang="en-US"/>
              <a:t>Bytecode review</a:t>
            </a:r>
          </a:p>
        </p:txBody>
      </p:sp>
      <p:sp>
        <p:nvSpPr>
          <p:cNvPr id="3" name="Content Placeholder 2">
            <a:extLst>
              <a:ext uri="{FF2B5EF4-FFF2-40B4-BE49-F238E27FC236}">
                <a16:creationId xmlns:a16="http://schemas.microsoft.com/office/drawing/2014/main" id="{BC7A7B8E-74B4-01B2-7D4E-7A41387E52FE}"/>
              </a:ext>
            </a:extLst>
          </p:cNvPr>
          <p:cNvSpPr>
            <a:spLocks noGrp="1"/>
          </p:cNvSpPr>
          <p:nvPr>
            <p:ph idx="1"/>
          </p:nvPr>
        </p:nvSpPr>
        <p:spPr/>
        <p:txBody>
          <a:bodyPr>
            <a:normAutofit fontScale="92500"/>
          </a:bodyPr>
          <a:lstStyle/>
          <a:p>
            <a:pPr marL="285750" indent="-285750">
              <a:buFont typeface="Arial" panose="020B0604020202020204" pitchFamily="34" charset="0"/>
              <a:buChar char="•"/>
            </a:pPr>
            <a:r>
              <a:rPr lang="en-US" sz="2200"/>
              <a:t>Byte code is compiled Java source code which gets fed into the JVM</a:t>
            </a:r>
          </a:p>
          <a:p>
            <a:pPr marL="285750" indent="-285750">
              <a:buFont typeface="Arial" panose="020B0604020202020204" pitchFamily="34" charset="0"/>
              <a:buChar char="•"/>
            </a:pPr>
            <a:r>
              <a:rPr lang="en-US" sz="2200"/>
              <a:t>Opcodes are Byte-sized</a:t>
            </a:r>
          </a:p>
          <a:p>
            <a:pPr marL="285750" indent="-285750">
              <a:buFont typeface="Arial" panose="020B0604020202020204" pitchFamily="34" charset="0"/>
              <a:buChar char="•"/>
            </a:pPr>
            <a:r>
              <a:rPr lang="en-US" sz="2200"/>
              <a:t>Only 256 (2^8) possible opcodes, 202 currently used</a:t>
            </a:r>
          </a:p>
          <a:p>
            <a:pPr marL="285750" indent="-285750">
              <a:buFont typeface="Arial" panose="020B0604020202020204" pitchFamily="34" charset="0"/>
              <a:buChar char="•"/>
            </a:pPr>
            <a:r>
              <a:rPr lang="en-US" sz="2200"/>
              <a:t>Operands can be 8 or 16 bits</a:t>
            </a:r>
          </a:p>
          <a:p>
            <a:pPr marL="285750" indent="-285750">
              <a:buFont typeface="Arial" panose="020B0604020202020204" pitchFamily="34" charset="0"/>
              <a:buChar char="•"/>
            </a:pPr>
            <a:r>
              <a:rPr lang="en-US" sz="2200"/>
              <a:t>Total length of instruction typically 1-3 bytes long</a:t>
            </a:r>
          </a:p>
          <a:p>
            <a:endParaRPr lang="en-US"/>
          </a:p>
        </p:txBody>
      </p:sp>
    </p:spTree>
    <p:extLst>
      <p:ext uri="{BB962C8B-B14F-4D97-AF65-F5344CB8AC3E}">
        <p14:creationId xmlns:p14="http://schemas.microsoft.com/office/powerpoint/2010/main" val="715217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CDBEA-9C1B-F5A5-46B4-B0DFB80C0989}"/>
              </a:ext>
            </a:extLst>
          </p:cNvPr>
          <p:cNvSpPr>
            <a:spLocks noGrp="1"/>
          </p:cNvSpPr>
          <p:nvPr>
            <p:ph type="title"/>
          </p:nvPr>
        </p:nvSpPr>
        <p:spPr/>
        <p:txBody>
          <a:bodyPr/>
          <a:lstStyle/>
          <a:p>
            <a:r>
              <a:rPr lang="en-US"/>
              <a:t>How do we get to Bytecode?</a:t>
            </a:r>
          </a:p>
        </p:txBody>
      </p:sp>
      <p:sp>
        <p:nvSpPr>
          <p:cNvPr id="11" name="Content Placeholder 10">
            <a:extLst>
              <a:ext uri="{FF2B5EF4-FFF2-40B4-BE49-F238E27FC236}">
                <a16:creationId xmlns:a16="http://schemas.microsoft.com/office/drawing/2014/main" id="{66BECABC-5F30-6723-57FC-80E38243D491}"/>
              </a:ext>
            </a:extLst>
          </p:cNvPr>
          <p:cNvSpPr>
            <a:spLocks noGrp="1"/>
          </p:cNvSpPr>
          <p:nvPr>
            <p:ph idx="1"/>
          </p:nvPr>
        </p:nvSpPr>
        <p:spPr>
          <a:xfrm>
            <a:off x="1710713" y="2348852"/>
            <a:ext cx="8770571" cy="3651504"/>
          </a:xfrm>
        </p:spPr>
        <p:txBody>
          <a:bodyPr>
            <a:normAutofit/>
          </a:bodyPr>
          <a:lstStyle/>
          <a:p>
            <a:r>
              <a:rPr lang="en-US" sz="2100"/>
              <a:t>First we must compile</a:t>
            </a:r>
          </a:p>
          <a:p>
            <a:endParaRPr lang="en-US" sz="2100"/>
          </a:p>
          <a:p>
            <a:endParaRPr lang="en-US" sz="2100"/>
          </a:p>
          <a:p>
            <a:endParaRPr lang="en-US" sz="2100"/>
          </a:p>
          <a:p>
            <a:r>
              <a:rPr lang="en-US" sz="2100"/>
              <a:t>Compiling will create .class file which contains bytecode</a:t>
            </a:r>
          </a:p>
        </p:txBody>
      </p:sp>
      <p:pic>
        <p:nvPicPr>
          <p:cNvPr id="15" name="Picture 14">
            <a:extLst>
              <a:ext uri="{FF2B5EF4-FFF2-40B4-BE49-F238E27FC236}">
                <a16:creationId xmlns:a16="http://schemas.microsoft.com/office/drawing/2014/main" id="{B309CC92-E2A5-C2C5-9D10-B792560B88EA}"/>
              </a:ext>
            </a:extLst>
          </p:cNvPr>
          <p:cNvPicPr>
            <a:picLocks noChangeAspect="1"/>
          </p:cNvPicPr>
          <p:nvPr/>
        </p:nvPicPr>
        <p:blipFill>
          <a:blip r:embed="rId3"/>
          <a:stretch>
            <a:fillRect/>
          </a:stretch>
        </p:blipFill>
        <p:spPr>
          <a:xfrm>
            <a:off x="1710713" y="3429000"/>
            <a:ext cx="6774103" cy="580638"/>
          </a:xfrm>
          <a:prstGeom prst="rect">
            <a:avLst/>
          </a:prstGeom>
        </p:spPr>
      </p:pic>
    </p:spTree>
    <p:extLst>
      <p:ext uri="{BB962C8B-B14F-4D97-AF65-F5344CB8AC3E}">
        <p14:creationId xmlns:p14="http://schemas.microsoft.com/office/powerpoint/2010/main" val="18934308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56E44-109B-9DD7-28EB-01E1E45C0715}"/>
              </a:ext>
            </a:extLst>
          </p:cNvPr>
          <p:cNvSpPr>
            <a:spLocks noGrp="1"/>
          </p:cNvSpPr>
          <p:nvPr>
            <p:ph type="title"/>
          </p:nvPr>
        </p:nvSpPr>
        <p:spPr/>
        <p:txBody>
          <a:bodyPr/>
          <a:lstStyle/>
          <a:p>
            <a:r>
              <a:rPr lang="en-US" err="1"/>
              <a:t>javap</a:t>
            </a:r>
            <a:endParaRPr lang="en-US"/>
          </a:p>
        </p:txBody>
      </p:sp>
      <p:sp>
        <p:nvSpPr>
          <p:cNvPr id="3" name="Content Placeholder 2">
            <a:extLst>
              <a:ext uri="{FF2B5EF4-FFF2-40B4-BE49-F238E27FC236}">
                <a16:creationId xmlns:a16="http://schemas.microsoft.com/office/drawing/2014/main" id="{FEDE4CDF-FB62-7DF9-D6FF-B9A95BD3CBDB}"/>
              </a:ext>
            </a:extLst>
          </p:cNvPr>
          <p:cNvSpPr>
            <a:spLocks noGrp="1"/>
          </p:cNvSpPr>
          <p:nvPr>
            <p:ph idx="1"/>
          </p:nvPr>
        </p:nvSpPr>
        <p:spPr/>
        <p:txBody>
          <a:bodyPr/>
          <a:lstStyle/>
          <a:p>
            <a:r>
              <a:rPr lang="en-US" err="1"/>
              <a:t>javap</a:t>
            </a:r>
            <a:r>
              <a:rPr lang="en-US"/>
              <a:t> is command for the Java file class disassembler </a:t>
            </a:r>
          </a:p>
          <a:p>
            <a:endParaRPr lang="en-US"/>
          </a:p>
        </p:txBody>
      </p:sp>
      <p:pic>
        <p:nvPicPr>
          <p:cNvPr id="5" name="Picture 4">
            <a:extLst>
              <a:ext uri="{FF2B5EF4-FFF2-40B4-BE49-F238E27FC236}">
                <a16:creationId xmlns:a16="http://schemas.microsoft.com/office/drawing/2014/main" id="{1CFF891C-B91B-6832-9114-D1E7DF208B5B}"/>
              </a:ext>
            </a:extLst>
          </p:cNvPr>
          <p:cNvPicPr>
            <a:picLocks noChangeAspect="1"/>
          </p:cNvPicPr>
          <p:nvPr/>
        </p:nvPicPr>
        <p:blipFill rotWithShape="1">
          <a:blip r:embed="rId3"/>
          <a:srcRect b="2869"/>
          <a:stretch/>
        </p:blipFill>
        <p:spPr>
          <a:xfrm>
            <a:off x="2002914" y="2936074"/>
            <a:ext cx="8943288" cy="1876071"/>
          </a:xfrm>
          <a:prstGeom prst="rect">
            <a:avLst/>
          </a:prstGeom>
        </p:spPr>
      </p:pic>
    </p:spTree>
    <p:extLst>
      <p:ext uri="{BB962C8B-B14F-4D97-AF65-F5344CB8AC3E}">
        <p14:creationId xmlns:p14="http://schemas.microsoft.com/office/powerpoint/2010/main" val="12444580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8E4FB-EEDC-51AF-4C3A-C3D671A65A5C}"/>
              </a:ext>
            </a:extLst>
          </p:cNvPr>
          <p:cNvSpPr>
            <a:spLocks noGrp="1"/>
          </p:cNvSpPr>
          <p:nvPr>
            <p:ph type="title"/>
          </p:nvPr>
        </p:nvSpPr>
        <p:spPr/>
        <p:txBody>
          <a:bodyPr/>
          <a:lstStyle/>
          <a:p>
            <a:r>
              <a:rPr lang="en-US" err="1"/>
              <a:t>Javap</a:t>
            </a:r>
            <a:r>
              <a:rPr lang="en-US"/>
              <a:t> </a:t>
            </a:r>
            <a:r>
              <a:rPr lang="en-US" err="1"/>
              <a:t>cont.d</a:t>
            </a:r>
            <a:r>
              <a:rPr lang="en-US"/>
              <a:t> (options)</a:t>
            </a:r>
          </a:p>
        </p:txBody>
      </p:sp>
      <p:sp>
        <p:nvSpPr>
          <p:cNvPr id="3" name="Content Placeholder 2">
            <a:extLst>
              <a:ext uri="{FF2B5EF4-FFF2-40B4-BE49-F238E27FC236}">
                <a16:creationId xmlns:a16="http://schemas.microsoft.com/office/drawing/2014/main" id="{7021B154-AB2E-F32A-F191-B6AB54943C53}"/>
              </a:ext>
            </a:extLst>
          </p:cNvPr>
          <p:cNvSpPr>
            <a:spLocks noGrp="1"/>
          </p:cNvSpPr>
          <p:nvPr>
            <p:ph sz="half" idx="1"/>
          </p:nvPr>
        </p:nvSpPr>
        <p:spPr/>
        <p:txBody>
          <a:bodyPr>
            <a:normAutofit/>
          </a:bodyPr>
          <a:lstStyle/>
          <a:p>
            <a:r>
              <a:rPr lang="en-US" sz="2100"/>
              <a:t>-c</a:t>
            </a:r>
          </a:p>
          <a:p>
            <a:r>
              <a:rPr lang="en-US" sz="2100"/>
              <a:t>Shows the disassembled code for each of the methods of the class</a:t>
            </a:r>
          </a:p>
        </p:txBody>
      </p:sp>
      <p:sp>
        <p:nvSpPr>
          <p:cNvPr id="4" name="Content Placeholder 3">
            <a:extLst>
              <a:ext uri="{FF2B5EF4-FFF2-40B4-BE49-F238E27FC236}">
                <a16:creationId xmlns:a16="http://schemas.microsoft.com/office/drawing/2014/main" id="{741E7460-70D0-09F2-B316-A481BF93EF29}"/>
              </a:ext>
            </a:extLst>
          </p:cNvPr>
          <p:cNvSpPr>
            <a:spLocks noGrp="1"/>
          </p:cNvSpPr>
          <p:nvPr>
            <p:ph sz="half" idx="2"/>
          </p:nvPr>
        </p:nvSpPr>
        <p:spPr/>
        <p:txBody>
          <a:bodyPr/>
          <a:lstStyle/>
          <a:p>
            <a:r>
              <a:rPr lang="en-US" sz="2100"/>
              <a:t>-v (-verbose)</a:t>
            </a:r>
          </a:p>
          <a:p>
            <a:r>
              <a:rPr lang="en-US" sz="2100"/>
              <a:t>Shows stack size, number of local variables, and </a:t>
            </a:r>
            <a:r>
              <a:rPr lang="en-US" sz="2100" err="1"/>
              <a:t>args</a:t>
            </a:r>
            <a:r>
              <a:rPr lang="en-US" sz="2100"/>
              <a:t> for methods. Provides significantly more information about the class/program</a:t>
            </a:r>
          </a:p>
          <a:p>
            <a:endParaRPr lang="en-US"/>
          </a:p>
        </p:txBody>
      </p:sp>
    </p:spTree>
    <p:extLst>
      <p:ext uri="{BB962C8B-B14F-4D97-AF65-F5344CB8AC3E}">
        <p14:creationId xmlns:p14="http://schemas.microsoft.com/office/powerpoint/2010/main" val="3115996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Java: James Gosling</a:t>
            </a:r>
            <a:endParaRPr lang="en-US" sz="4000">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77637" y="2188801"/>
            <a:ext cx="12168181" cy="4948565"/>
          </a:xfrm>
        </p:spPr>
        <p:txBody>
          <a:bodyPr anchor="ctr">
            <a:normAutofit/>
          </a:bodyPr>
          <a:lstStyle/>
          <a:p>
            <a:pPr marL="342900" indent="-342900">
              <a:buFont typeface="Calibri" panose="020B0604020202020204" pitchFamily="34" charset="0"/>
              <a:buChar char="-"/>
            </a:pPr>
            <a:r>
              <a:rPr lang="en-US" sz="1900">
                <a:cs typeface="Calibri"/>
              </a:rPr>
              <a:t>James Gosling is born in 05/19/1955, a Canadian computer scientist best known as the founder and lead designer of the Java programming language. Gosling attended the University of Calgary studying computer science and earned his M.A. and Ph.D. from Carnegie Mellon University all in computer science.</a:t>
            </a:r>
          </a:p>
          <a:p>
            <a:pPr marL="342900" indent="-342900">
              <a:buFont typeface="Calibri" panose="020B0604020202020204" pitchFamily="34" charset="0"/>
              <a:buChar char="-"/>
            </a:pPr>
            <a:r>
              <a:rPr lang="en-US" sz="1900">
                <a:cs typeface="Calibri"/>
              </a:rPr>
              <a:t>Before Gosling joining Sun Microsystems Corporation, he had built multi-processor versions of Unix for a 16-way computer system. He developed several compilers and mail systems while at Carnegie Mellon University.</a:t>
            </a:r>
          </a:p>
          <a:p>
            <a:pPr marL="342900" indent="-342900">
              <a:buFont typeface="Calibri" panose="020B0604020202020204" pitchFamily="34" charset="0"/>
              <a:buChar char="-"/>
            </a:pPr>
            <a:r>
              <a:rPr lang="en-US" sz="1900">
                <a:cs typeface="Calibri"/>
              </a:rPr>
              <a:t>Gosling was employed with </a:t>
            </a:r>
            <a:r>
              <a:rPr lang="en-US" sz="1900">
                <a:ea typeface="+mn-lt"/>
                <a:cs typeface="+mn-lt"/>
              </a:rPr>
              <a:t>Sun Microsystems Corporation from 1984 - 2010. At Sun Microsystems Corporation, he invented early Unix windowing system and was the father of the Java programming language</a:t>
            </a:r>
          </a:p>
          <a:p>
            <a:pPr marL="342900" indent="-342900">
              <a:buFont typeface="Calibri" panose="020B0604020202020204" pitchFamily="34" charset="0"/>
              <a:buChar char="-"/>
            </a:pPr>
            <a:r>
              <a:rPr lang="en-US" sz="1900">
                <a:cs typeface="Calibri"/>
              </a:rPr>
              <a:t>Gosling left </a:t>
            </a:r>
            <a:r>
              <a:rPr lang="en-US" sz="1900">
                <a:ea typeface="+mn-lt"/>
                <a:cs typeface="+mn-lt"/>
              </a:rPr>
              <a:t>Sun Microsystems Corporation on April 2nd, 2019, after the Oracle corporation acquisition. Gosling's decision into leaving the company originated in reduction of pay, status, decision-making abilities, changes of roles, and ethical challenges. Gosling has been critical regarding Oracle corporation's interviews, stating that the integration and transition between Sun Microsystems and Oracle Corporation has distributed more problems that was predicted.</a:t>
            </a:r>
          </a:p>
          <a:p>
            <a:pPr marL="342900" indent="-342900">
              <a:buFont typeface="Calibri" panose="020B0604020202020204" pitchFamily="34" charset="0"/>
              <a:buChar char="-"/>
            </a:pPr>
            <a:r>
              <a:rPr lang="en-US" sz="1900">
                <a:cs typeface="Calibri"/>
              </a:rPr>
              <a:t>After leaving </a:t>
            </a:r>
            <a:r>
              <a:rPr lang="en-US" sz="1900">
                <a:ea typeface="+mn-lt"/>
                <a:cs typeface="+mn-lt"/>
              </a:rPr>
              <a:t>Sun Microsystems Corporation, Gosling joined Google, then followed by his colleague Bill Vass to join a start up called Liquid Robotics. After acquisition by Boeing, Gosling left Liquid Robotics to work at Amazon Web Services as a distinguished engineer in May 2017.</a:t>
            </a:r>
          </a:p>
          <a:p>
            <a:pPr marL="342900" indent="-342900">
              <a:buFont typeface="Calibri" panose="020B0604020202020204" pitchFamily="34" charset="0"/>
              <a:buChar char="-"/>
            </a:pPr>
            <a:r>
              <a:rPr lang="en-US" sz="1900">
                <a:cs typeface="Calibri"/>
              </a:rPr>
              <a:t>Gosling's contribution to the Java programming language has earned him recognition in many engineering conferences. Gosling has earned many awards and named nominations from 2002- 2</a:t>
            </a:r>
            <a:r>
              <a:rPr lang="en-US" sz="2000">
                <a:cs typeface="Calibri"/>
              </a:rPr>
              <a:t>019</a:t>
            </a:r>
          </a:p>
          <a:p>
            <a:pPr marL="342900" indent="-342900">
              <a:buFont typeface="Calibri" panose="020B0604020202020204" pitchFamily="34" charset="0"/>
              <a:buChar char="-"/>
            </a:pPr>
            <a:endParaRPr lang="en-US" sz="2000">
              <a:cs typeface="Calibri"/>
            </a:endParaRPr>
          </a:p>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pic>
        <p:nvPicPr>
          <p:cNvPr id="4" name="Picture 4">
            <a:extLst>
              <a:ext uri="{FF2B5EF4-FFF2-40B4-BE49-F238E27FC236}">
                <a16:creationId xmlns:a16="http://schemas.microsoft.com/office/drawing/2014/main" id="{AB44BB01-BFA7-C087-8F03-A76B052E3DDC}"/>
              </a:ext>
            </a:extLst>
          </p:cNvPr>
          <p:cNvPicPr>
            <a:picLocks noChangeAspect="1"/>
          </p:cNvPicPr>
          <p:nvPr/>
        </p:nvPicPr>
        <p:blipFill>
          <a:blip r:embed="rId3"/>
          <a:stretch>
            <a:fillRect/>
          </a:stretch>
        </p:blipFill>
        <p:spPr>
          <a:xfrm>
            <a:off x="10624599" y="2336"/>
            <a:ext cx="1567671" cy="1634346"/>
          </a:xfrm>
          <a:prstGeom prst="rect">
            <a:avLst/>
          </a:prstGeom>
        </p:spPr>
      </p:pic>
    </p:spTree>
    <p:extLst>
      <p:ext uri="{BB962C8B-B14F-4D97-AF65-F5344CB8AC3E}">
        <p14:creationId xmlns:p14="http://schemas.microsoft.com/office/powerpoint/2010/main" val="35670370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3E51-B833-E8ED-3E56-ADABFC54135A}"/>
              </a:ext>
            </a:extLst>
          </p:cNvPr>
          <p:cNvSpPr>
            <a:spLocks noGrp="1"/>
          </p:cNvSpPr>
          <p:nvPr>
            <p:ph type="title"/>
          </p:nvPr>
        </p:nvSpPr>
        <p:spPr/>
        <p:txBody>
          <a:bodyPr/>
          <a:lstStyle/>
          <a:p>
            <a:r>
              <a:rPr lang="en-US"/>
              <a:t>Simple Java program</a:t>
            </a:r>
          </a:p>
        </p:txBody>
      </p:sp>
      <p:pic>
        <p:nvPicPr>
          <p:cNvPr id="5" name="Content Placeholder 4">
            <a:extLst>
              <a:ext uri="{FF2B5EF4-FFF2-40B4-BE49-F238E27FC236}">
                <a16:creationId xmlns:a16="http://schemas.microsoft.com/office/drawing/2014/main" id="{E22C75E0-35ED-560B-B83B-10B644C9215D}"/>
              </a:ext>
            </a:extLst>
          </p:cNvPr>
          <p:cNvPicPr>
            <a:picLocks noGrp="1" noChangeAspect="1"/>
          </p:cNvPicPr>
          <p:nvPr>
            <p:ph idx="1"/>
          </p:nvPr>
        </p:nvPicPr>
        <p:blipFill>
          <a:blip r:embed="rId2"/>
          <a:stretch>
            <a:fillRect/>
          </a:stretch>
        </p:blipFill>
        <p:spPr>
          <a:xfrm>
            <a:off x="1616796" y="2421395"/>
            <a:ext cx="9693969" cy="2021295"/>
          </a:xfrm>
        </p:spPr>
      </p:pic>
    </p:spTree>
    <p:extLst>
      <p:ext uri="{BB962C8B-B14F-4D97-AF65-F5344CB8AC3E}">
        <p14:creationId xmlns:p14="http://schemas.microsoft.com/office/powerpoint/2010/main" val="1585827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41053-40D9-D78A-B668-C04157034F32}"/>
              </a:ext>
            </a:extLst>
          </p:cNvPr>
          <p:cNvSpPr>
            <a:spLocks noGrp="1"/>
          </p:cNvSpPr>
          <p:nvPr>
            <p:ph type="title"/>
          </p:nvPr>
        </p:nvSpPr>
        <p:spPr/>
        <p:txBody>
          <a:bodyPr/>
          <a:lstStyle/>
          <a:p>
            <a:r>
              <a:rPr lang="en-US"/>
              <a:t>HelloWord.java Bytecode</a:t>
            </a:r>
          </a:p>
        </p:txBody>
      </p:sp>
      <p:pic>
        <p:nvPicPr>
          <p:cNvPr id="5" name="Content Placeholder 4">
            <a:extLst>
              <a:ext uri="{FF2B5EF4-FFF2-40B4-BE49-F238E27FC236}">
                <a16:creationId xmlns:a16="http://schemas.microsoft.com/office/drawing/2014/main" id="{6BC328A3-6364-EAC6-D59A-7C6242CBA9FB}"/>
              </a:ext>
            </a:extLst>
          </p:cNvPr>
          <p:cNvPicPr>
            <a:picLocks noGrp="1" noChangeAspect="1"/>
          </p:cNvPicPr>
          <p:nvPr>
            <p:ph idx="1"/>
          </p:nvPr>
        </p:nvPicPr>
        <p:blipFill>
          <a:blip r:embed="rId2"/>
          <a:stretch>
            <a:fillRect/>
          </a:stretch>
        </p:blipFill>
        <p:spPr>
          <a:xfrm>
            <a:off x="1315394" y="2466110"/>
            <a:ext cx="9561211" cy="3089162"/>
          </a:xfrm>
        </p:spPr>
      </p:pic>
    </p:spTree>
    <p:extLst>
      <p:ext uri="{BB962C8B-B14F-4D97-AF65-F5344CB8AC3E}">
        <p14:creationId xmlns:p14="http://schemas.microsoft.com/office/powerpoint/2010/main" val="3408936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41053-40D9-D78A-B668-C04157034F32}"/>
              </a:ext>
            </a:extLst>
          </p:cNvPr>
          <p:cNvSpPr>
            <a:spLocks noGrp="1"/>
          </p:cNvSpPr>
          <p:nvPr>
            <p:ph type="title"/>
          </p:nvPr>
        </p:nvSpPr>
        <p:spPr/>
        <p:txBody>
          <a:bodyPr/>
          <a:lstStyle/>
          <a:p>
            <a:r>
              <a:rPr lang="en-US"/>
              <a:t>HelloWord.java Bytecode</a:t>
            </a:r>
          </a:p>
        </p:txBody>
      </p:sp>
      <p:pic>
        <p:nvPicPr>
          <p:cNvPr id="5" name="Content Placeholder 4">
            <a:extLst>
              <a:ext uri="{FF2B5EF4-FFF2-40B4-BE49-F238E27FC236}">
                <a16:creationId xmlns:a16="http://schemas.microsoft.com/office/drawing/2014/main" id="{6BC328A3-6364-EAC6-D59A-7C6242CBA9FB}"/>
              </a:ext>
            </a:extLst>
          </p:cNvPr>
          <p:cNvPicPr>
            <a:picLocks noGrp="1" noChangeAspect="1"/>
          </p:cNvPicPr>
          <p:nvPr>
            <p:ph idx="1"/>
          </p:nvPr>
        </p:nvPicPr>
        <p:blipFill rotWithShape="1">
          <a:blip r:embed="rId3"/>
          <a:srcRect l="-82" t="18443" r="-1675" b="47517"/>
          <a:stretch/>
        </p:blipFill>
        <p:spPr>
          <a:xfrm>
            <a:off x="1325880" y="2706624"/>
            <a:ext cx="9729216" cy="1051560"/>
          </a:xfrm>
        </p:spPr>
      </p:pic>
    </p:spTree>
    <p:extLst>
      <p:ext uri="{BB962C8B-B14F-4D97-AF65-F5344CB8AC3E}">
        <p14:creationId xmlns:p14="http://schemas.microsoft.com/office/powerpoint/2010/main" val="24387462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41053-40D9-D78A-B668-C04157034F32}"/>
              </a:ext>
            </a:extLst>
          </p:cNvPr>
          <p:cNvSpPr>
            <a:spLocks noGrp="1"/>
          </p:cNvSpPr>
          <p:nvPr>
            <p:ph type="title"/>
          </p:nvPr>
        </p:nvSpPr>
        <p:spPr/>
        <p:txBody>
          <a:bodyPr/>
          <a:lstStyle/>
          <a:p>
            <a:r>
              <a:rPr lang="en-US"/>
              <a:t>HelloWord.java Bytecode</a:t>
            </a:r>
          </a:p>
        </p:txBody>
      </p:sp>
      <p:pic>
        <p:nvPicPr>
          <p:cNvPr id="5" name="Content Placeholder 4">
            <a:extLst>
              <a:ext uri="{FF2B5EF4-FFF2-40B4-BE49-F238E27FC236}">
                <a16:creationId xmlns:a16="http://schemas.microsoft.com/office/drawing/2014/main" id="{6BC328A3-6364-EAC6-D59A-7C6242CBA9FB}"/>
              </a:ext>
            </a:extLst>
          </p:cNvPr>
          <p:cNvPicPr>
            <a:picLocks noGrp="1" noChangeAspect="1"/>
          </p:cNvPicPr>
          <p:nvPr>
            <p:ph idx="1"/>
          </p:nvPr>
        </p:nvPicPr>
        <p:blipFill rotWithShape="1">
          <a:blip r:embed="rId3"/>
          <a:srcRect l="-1038" t="53962" r="1"/>
          <a:stretch/>
        </p:blipFill>
        <p:spPr>
          <a:xfrm>
            <a:off x="1133856" y="2787819"/>
            <a:ext cx="9660453" cy="1422184"/>
          </a:xfrm>
        </p:spPr>
      </p:pic>
    </p:spTree>
    <p:extLst>
      <p:ext uri="{BB962C8B-B14F-4D97-AF65-F5344CB8AC3E}">
        <p14:creationId xmlns:p14="http://schemas.microsoft.com/office/powerpoint/2010/main" val="39505409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8A789-1EB8-BA91-E320-B5691AC7469C}"/>
              </a:ext>
            </a:extLst>
          </p:cNvPr>
          <p:cNvSpPr>
            <a:spLocks noGrp="1"/>
          </p:cNvSpPr>
          <p:nvPr>
            <p:ph type="title"/>
          </p:nvPr>
        </p:nvSpPr>
        <p:spPr/>
        <p:txBody>
          <a:bodyPr/>
          <a:lstStyle/>
          <a:p>
            <a:r>
              <a:rPr lang="en-US"/>
              <a:t>ForLoop.java</a:t>
            </a:r>
          </a:p>
        </p:txBody>
      </p:sp>
      <p:pic>
        <p:nvPicPr>
          <p:cNvPr id="8" name="Content Placeholder 7">
            <a:extLst>
              <a:ext uri="{FF2B5EF4-FFF2-40B4-BE49-F238E27FC236}">
                <a16:creationId xmlns:a16="http://schemas.microsoft.com/office/drawing/2014/main" id="{859AB199-AD11-E0F5-6CB9-D9DFC8A79172}"/>
              </a:ext>
            </a:extLst>
          </p:cNvPr>
          <p:cNvPicPr>
            <a:picLocks noGrp="1" noChangeAspect="1"/>
          </p:cNvPicPr>
          <p:nvPr>
            <p:ph idx="1"/>
          </p:nvPr>
        </p:nvPicPr>
        <p:blipFill>
          <a:blip r:embed="rId3"/>
          <a:stretch>
            <a:fillRect/>
          </a:stretch>
        </p:blipFill>
        <p:spPr>
          <a:xfrm>
            <a:off x="2583713" y="2481072"/>
            <a:ext cx="8037370" cy="3579485"/>
          </a:xfrm>
        </p:spPr>
      </p:pic>
    </p:spTree>
    <p:extLst>
      <p:ext uri="{BB962C8B-B14F-4D97-AF65-F5344CB8AC3E}">
        <p14:creationId xmlns:p14="http://schemas.microsoft.com/office/powerpoint/2010/main" val="35957396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2B84-771E-8834-A097-B4EAF12F85D2}"/>
              </a:ext>
            </a:extLst>
          </p:cNvPr>
          <p:cNvSpPr>
            <a:spLocks noGrp="1"/>
          </p:cNvSpPr>
          <p:nvPr>
            <p:ph type="title"/>
          </p:nvPr>
        </p:nvSpPr>
        <p:spPr/>
        <p:txBody>
          <a:bodyPr/>
          <a:lstStyle/>
          <a:p>
            <a:r>
              <a:rPr lang="en-US" err="1"/>
              <a:t>ForLoop</a:t>
            </a:r>
            <a:r>
              <a:rPr lang="en-US"/>
              <a:t> Bytecode</a:t>
            </a:r>
          </a:p>
        </p:txBody>
      </p:sp>
      <p:pic>
        <p:nvPicPr>
          <p:cNvPr id="7" name="Content Placeholder 6">
            <a:extLst>
              <a:ext uri="{FF2B5EF4-FFF2-40B4-BE49-F238E27FC236}">
                <a16:creationId xmlns:a16="http://schemas.microsoft.com/office/drawing/2014/main" id="{847F8CFD-82D1-63B1-A38D-E6D48CDA0B3D}"/>
              </a:ext>
            </a:extLst>
          </p:cNvPr>
          <p:cNvPicPr>
            <a:picLocks noGrp="1" noChangeAspect="1"/>
          </p:cNvPicPr>
          <p:nvPr>
            <p:ph idx="1"/>
          </p:nvPr>
        </p:nvPicPr>
        <p:blipFill>
          <a:blip r:embed="rId2"/>
          <a:stretch>
            <a:fillRect/>
          </a:stretch>
        </p:blipFill>
        <p:spPr>
          <a:xfrm>
            <a:off x="5408190" y="2294423"/>
            <a:ext cx="6569412" cy="4000660"/>
          </a:xfrm>
        </p:spPr>
      </p:pic>
      <p:pic>
        <p:nvPicPr>
          <p:cNvPr id="25" name="Picture 24">
            <a:extLst>
              <a:ext uri="{FF2B5EF4-FFF2-40B4-BE49-F238E27FC236}">
                <a16:creationId xmlns:a16="http://schemas.microsoft.com/office/drawing/2014/main" id="{7C329837-286F-B521-1C4C-899EA77F7786}"/>
              </a:ext>
            </a:extLst>
          </p:cNvPr>
          <p:cNvPicPr>
            <a:picLocks noChangeAspect="1"/>
          </p:cNvPicPr>
          <p:nvPr/>
        </p:nvPicPr>
        <p:blipFill>
          <a:blip r:embed="rId3"/>
          <a:stretch>
            <a:fillRect/>
          </a:stretch>
        </p:blipFill>
        <p:spPr>
          <a:xfrm>
            <a:off x="301676" y="3177229"/>
            <a:ext cx="5018571" cy="2235047"/>
          </a:xfrm>
          <a:prstGeom prst="rect">
            <a:avLst/>
          </a:prstGeom>
        </p:spPr>
      </p:pic>
    </p:spTree>
    <p:extLst>
      <p:ext uri="{BB962C8B-B14F-4D97-AF65-F5344CB8AC3E}">
        <p14:creationId xmlns:p14="http://schemas.microsoft.com/office/powerpoint/2010/main" val="527868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2B84-771E-8834-A097-B4EAF12F85D2}"/>
              </a:ext>
            </a:extLst>
          </p:cNvPr>
          <p:cNvSpPr>
            <a:spLocks noGrp="1"/>
          </p:cNvSpPr>
          <p:nvPr>
            <p:ph type="title"/>
          </p:nvPr>
        </p:nvSpPr>
        <p:spPr/>
        <p:txBody>
          <a:bodyPr/>
          <a:lstStyle/>
          <a:p>
            <a:r>
              <a:rPr lang="en-US" err="1"/>
              <a:t>ForLoop</a:t>
            </a:r>
            <a:r>
              <a:rPr lang="en-US"/>
              <a:t> Bytecode</a:t>
            </a:r>
          </a:p>
        </p:txBody>
      </p:sp>
      <p:pic>
        <p:nvPicPr>
          <p:cNvPr id="7" name="Content Placeholder 6">
            <a:extLst>
              <a:ext uri="{FF2B5EF4-FFF2-40B4-BE49-F238E27FC236}">
                <a16:creationId xmlns:a16="http://schemas.microsoft.com/office/drawing/2014/main" id="{847F8CFD-82D1-63B1-A38D-E6D48CDA0B3D}"/>
              </a:ext>
            </a:extLst>
          </p:cNvPr>
          <p:cNvPicPr>
            <a:picLocks noGrp="1" noChangeAspect="1"/>
          </p:cNvPicPr>
          <p:nvPr>
            <p:ph idx="1"/>
          </p:nvPr>
        </p:nvPicPr>
        <p:blipFill rotWithShape="1">
          <a:blip r:embed="rId3"/>
          <a:srcRect l="-52" t="35226" r="59080"/>
          <a:stretch/>
        </p:blipFill>
        <p:spPr>
          <a:xfrm>
            <a:off x="7346769" y="2686163"/>
            <a:ext cx="3344042" cy="3219466"/>
          </a:xfrm>
        </p:spPr>
      </p:pic>
      <p:pic>
        <p:nvPicPr>
          <p:cNvPr id="8" name="Picture 7">
            <a:extLst>
              <a:ext uri="{FF2B5EF4-FFF2-40B4-BE49-F238E27FC236}">
                <a16:creationId xmlns:a16="http://schemas.microsoft.com/office/drawing/2014/main" id="{FCA9340A-98FC-9C84-D474-6E8361C45D0C}"/>
              </a:ext>
            </a:extLst>
          </p:cNvPr>
          <p:cNvPicPr>
            <a:picLocks noChangeAspect="1"/>
          </p:cNvPicPr>
          <p:nvPr/>
        </p:nvPicPr>
        <p:blipFill>
          <a:blip r:embed="rId4"/>
          <a:stretch>
            <a:fillRect/>
          </a:stretch>
        </p:blipFill>
        <p:spPr>
          <a:xfrm>
            <a:off x="476092" y="2797549"/>
            <a:ext cx="6728772" cy="2996694"/>
          </a:xfrm>
          <a:prstGeom prst="rect">
            <a:avLst/>
          </a:prstGeom>
        </p:spPr>
      </p:pic>
    </p:spTree>
    <p:extLst>
      <p:ext uri="{BB962C8B-B14F-4D97-AF65-F5344CB8AC3E}">
        <p14:creationId xmlns:p14="http://schemas.microsoft.com/office/powerpoint/2010/main" val="21821588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22C77-51F4-A2D7-2967-52831A385A34}"/>
              </a:ext>
            </a:extLst>
          </p:cNvPr>
          <p:cNvSpPr>
            <a:spLocks noGrp="1"/>
          </p:cNvSpPr>
          <p:nvPr>
            <p:ph type="title"/>
          </p:nvPr>
        </p:nvSpPr>
        <p:spPr/>
        <p:txBody>
          <a:bodyPr/>
          <a:lstStyle/>
          <a:p>
            <a:r>
              <a:rPr lang="en-US"/>
              <a:t>Stack</a:t>
            </a:r>
          </a:p>
        </p:txBody>
      </p:sp>
      <p:graphicFrame>
        <p:nvGraphicFramePr>
          <p:cNvPr id="9" name="Table 9">
            <a:extLst>
              <a:ext uri="{FF2B5EF4-FFF2-40B4-BE49-F238E27FC236}">
                <a16:creationId xmlns:a16="http://schemas.microsoft.com/office/drawing/2014/main" id="{FEEED235-9DB2-A755-63AB-025113841595}"/>
              </a:ext>
            </a:extLst>
          </p:cNvPr>
          <p:cNvGraphicFramePr>
            <a:graphicFrameLocks noGrp="1"/>
          </p:cNvGraphicFramePr>
          <p:nvPr>
            <p:ph sz="half" idx="2"/>
            <p:extLst>
              <p:ext uri="{D42A27DB-BD31-4B8C-83A1-F6EECF244321}">
                <p14:modId xmlns:p14="http://schemas.microsoft.com/office/powerpoint/2010/main" val="1006698012"/>
              </p:ext>
            </p:extLst>
          </p:nvPr>
        </p:nvGraphicFramePr>
        <p:xfrm>
          <a:off x="6530975" y="2438399"/>
          <a:ext cx="4159250" cy="3657600"/>
        </p:xfrm>
        <a:graphic>
          <a:graphicData uri="http://schemas.openxmlformats.org/drawingml/2006/table">
            <a:tbl>
              <a:tblPr firstRow="1" bandRow="1">
                <a:tableStyleId>{5C22544A-7EE6-4342-B048-85BDC9FD1C3A}</a:tableStyleId>
              </a:tblPr>
              <a:tblGrid>
                <a:gridCol w="4159250">
                  <a:extLst>
                    <a:ext uri="{9D8B030D-6E8A-4147-A177-3AD203B41FA5}">
                      <a16:colId xmlns:a16="http://schemas.microsoft.com/office/drawing/2014/main" val="1892875361"/>
                    </a:ext>
                  </a:extLst>
                </a:gridCol>
              </a:tblGrid>
              <a:tr h="1828800">
                <a:tc>
                  <a:txBody>
                    <a:bodyPr/>
                    <a:lstStyle/>
                    <a:p>
                      <a:endParaRPr lang="en-US"/>
                    </a:p>
                  </a:txBody>
                  <a:tcPr>
                    <a:solidFill>
                      <a:schemeClr val="accent5">
                        <a:lumMod val="20000"/>
                        <a:lumOff val="80000"/>
                      </a:schemeClr>
                    </a:solidFill>
                  </a:tcPr>
                </a:tc>
                <a:extLst>
                  <a:ext uri="{0D108BD9-81ED-4DB2-BD59-A6C34878D82A}">
                    <a16:rowId xmlns:a16="http://schemas.microsoft.com/office/drawing/2014/main" val="1665756882"/>
                  </a:ext>
                </a:extLst>
              </a:tr>
              <a:tr h="1828800">
                <a:tc>
                  <a:txBody>
                    <a:bodyPr/>
                    <a:lstStyle/>
                    <a:p>
                      <a:r>
                        <a:rPr lang="en-US" sz="8000">
                          <a:latin typeface="Times New Roman" panose="02020603050405020304" pitchFamily="18" charset="0"/>
                          <a:cs typeface="Times New Roman" panose="02020603050405020304" pitchFamily="18" charset="0"/>
                        </a:rPr>
                        <a:t>0</a:t>
                      </a:r>
                    </a:p>
                  </a:txBody>
                  <a:tcPr>
                    <a:solidFill>
                      <a:schemeClr val="accent5">
                        <a:lumMod val="20000"/>
                        <a:lumOff val="80000"/>
                      </a:schemeClr>
                    </a:solidFill>
                  </a:tcPr>
                </a:tc>
                <a:extLst>
                  <a:ext uri="{0D108BD9-81ED-4DB2-BD59-A6C34878D82A}">
                    <a16:rowId xmlns:a16="http://schemas.microsoft.com/office/drawing/2014/main" val="3684673702"/>
                  </a:ext>
                </a:extLst>
              </a:tr>
            </a:tbl>
          </a:graphicData>
        </a:graphic>
      </p:graphicFrame>
      <p:graphicFrame>
        <p:nvGraphicFramePr>
          <p:cNvPr id="8" name="Table 8">
            <a:extLst>
              <a:ext uri="{FF2B5EF4-FFF2-40B4-BE49-F238E27FC236}">
                <a16:creationId xmlns:a16="http://schemas.microsoft.com/office/drawing/2014/main" id="{7DFDB9CC-8B8D-6120-0675-23BA73948146}"/>
              </a:ext>
            </a:extLst>
          </p:cNvPr>
          <p:cNvGraphicFramePr>
            <a:graphicFrameLocks noGrp="1"/>
          </p:cNvGraphicFramePr>
          <p:nvPr>
            <p:ph sz="half" idx="1"/>
            <p:extLst>
              <p:ext uri="{D42A27DB-BD31-4B8C-83A1-F6EECF244321}">
                <p14:modId xmlns:p14="http://schemas.microsoft.com/office/powerpoint/2010/main" val="3331779438"/>
              </p:ext>
            </p:extLst>
          </p:nvPr>
        </p:nvGraphicFramePr>
        <p:xfrm>
          <a:off x="1920875" y="2438400"/>
          <a:ext cx="4159250" cy="3749040"/>
        </p:xfrm>
        <a:graphic>
          <a:graphicData uri="http://schemas.openxmlformats.org/drawingml/2006/table">
            <a:tbl>
              <a:tblPr firstRow="1" bandRow="1">
                <a:tableStyleId>{5C22544A-7EE6-4342-B048-85BDC9FD1C3A}</a:tableStyleId>
              </a:tblPr>
              <a:tblGrid>
                <a:gridCol w="4159250">
                  <a:extLst>
                    <a:ext uri="{9D8B030D-6E8A-4147-A177-3AD203B41FA5}">
                      <a16:colId xmlns:a16="http://schemas.microsoft.com/office/drawing/2014/main" val="271718070"/>
                    </a:ext>
                  </a:extLst>
                </a:gridCol>
              </a:tblGrid>
              <a:tr h="1219200">
                <a:tc>
                  <a:txBody>
                    <a:bodyPr/>
                    <a:lstStyle/>
                    <a:p>
                      <a:endParaRPr lang="en-US"/>
                    </a:p>
                  </a:txBody>
                  <a:tcPr>
                    <a:solidFill>
                      <a:schemeClr val="accent2">
                        <a:lumMod val="20000"/>
                        <a:lumOff val="80000"/>
                      </a:schemeClr>
                    </a:solidFill>
                  </a:tcPr>
                </a:tc>
                <a:extLst>
                  <a:ext uri="{0D108BD9-81ED-4DB2-BD59-A6C34878D82A}">
                    <a16:rowId xmlns:a16="http://schemas.microsoft.com/office/drawing/2014/main" val="108706394"/>
                  </a:ext>
                </a:extLst>
              </a:tr>
              <a:tr h="1219200">
                <a:tc>
                  <a:txBody>
                    <a:bodyPr/>
                    <a:lstStyle/>
                    <a:p>
                      <a:endParaRPr lang="en-US"/>
                    </a:p>
                  </a:txBody>
                  <a:tcPr>
                    <a:solidFill>
                      <a:schemeClr val="accent2">
                        <a:lumMod val="20000"/>
                        <a:lumOff val="80000"/>
                      </a:schemeClr>
                    </a:solidFill>
                  </a:tcPr>
                </a:tc>
                <a:extLst>
                  <a:ext uri="{0D108BD9-81ED-4DB2-BD59-A6C34878D82A}">
                    <a16:rowId xmlns:a16="http://schemas.microsoft.com/office/drawing/2014/main" val="3709518506"/>
                  </a:ext>
                </a:extLst>
              </a:tr>
              <a:tr h="1219200">
                <a:tc>
                  <a:txBody>
                    <a:bodyPr/>
                    <a:lstStyle/>
                    <a:p>
                      <a:r>
                        <a:rPr lang="en-US" sz="8000">
                          <a:latin typeface="Times New Roman" panose="02020603050405020304" pitchFamily="18" charset="0"/>
                          <a:cs typeface="Times New Roman" panose="02020603050405020304" pitchFamily="18" charset="0"/>
                        </a:rPr>
                        <a:t>this</a:t>
                      </a:r>
                    </a:p>
                  </a:txBody>
                  <a:tcPr>
                    <a:solidFill>
                      <a:schemeClr val="accent2">
                        <a:lumMod val="20000"/>
                        <a:lumOff val="80000"/>
                      </a:schemeClr>
                    </a:solidFill>
                  </a:tcPr>
                </a:tc>
                <a:extLst>
                  <a:ext uri="{0D108BD9-81ED-4DB2-BD59-A6C34878D82A}">
                    <a16:rowId xmlns:a16="http://schemas.microsoft.com/office/drawing/2014/main" val="3749837774"/>
                  </a:ext>
                </a:extLst>
              </a:tr>
            </a:tbl>
          </a:graphicData>
        </a:graphic>
      </p:graphicFrame>
      <p:sp>
        <p:nvSpPr>
          <p:cNvPr id="10" name="TextBox 9">
            <a:extLst>
              <a:ext uri="{FF2B5EF4-FFF2-40B4-BE49-F238E27FC236}">
                <a16:creationId xmlns:a16="http://schemas.microsoft.com/office/drawing/2014/main" id="{E45FC519-6336-C49D-9333-3823CE6153AE}"/>
              </a:ext>
            </a:extLst>
          </p:cNvPr>
          <p:cNvSpPr txBox="1"/>
          <p:nvPr/>
        </p:nvSpPr>
        <p:spPr>
          <a:xfrm>
            <a:off x="2700669" y="6398862"/>
            <a:ext cx="1858394" cy="369332"/>
          </a:xfrm>
          <a:prstGeom prst="rect">
            <a:avLst/>
          </a:prstGeom>
          <a:noFill/>
        </p:spPr>
        <p:txBody>
          <a:bodyPr wrap="none" rtlCol="0">
            <a:spAutoFit/>
          </a:bodyPr>
          <a:lstStyle/>
          <a:p>
            <a:r>
              <a:rPr lang="en-US"/>
              <a:t>Local Variables</a:t>
            </a:r>
          </a:p>
        </p:txBody>
      </p:sp>
      <p:sp>
        <p:nvSpPr>
          <p:cNvPr id="12" name="TextBox 11">
            <a:extLst>
              <a:ext uri="{FF2B5EF4-FFF2-40B4-BE49-F238E27FC236}">
                <a16:creationId xmlns:a16="http://schemas.microsoft.com/office/drawing/2014/main" id="{57B68C63-B39B-C2F3-A736-85B0DD3B5FDC}"/>
              </a:ext>
            </a:extLst>
          </p:cNvPr>
          <p:cNvSpPr txBox="1"/>
          <p:nvPr/>
        </p:nvSpPr>
        <p:spPr>
          <a:xfrm>
            <a:off x="8212093" y="6360659"/>
            <a:ext cx="797013" cy="369332"/>
          </a:xfrm>
          <a:prstGeom prst="rect">
            <a:avLst/>
          </a:prstGeom>
          <a:noFill/>
        </p:spPr>
        <p:txBody>
          <a:bodyPr wrap="none" rtlCol="0">
            <a:spAutoFit/>
          </a:bodyPr>
          <a:lstStyle/>
          <a:p>
            <a:r>
              <a:rPr lang="en-US"/>
              <a:t>Stack</a:t>
            </a:r>
          </a:p>
        </p:txBody>
      </p:sp>
    </p:spTree>
    <p:extLst>
      <p:ext uri="{BB962C8B-B14F-4D97-AF65-F5344CB8AC3E}">
        <p14:creationId xmlns:p14="http://schemas.microsoft.com/office/powerpoint/2010/main" val="2617753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2B84-771E-8834-A097-B4EAF12F85D2}"/>
              </a:ext>
            </a:extLst>
          </p:cNvPr>
          <p:cNvSpPr>
            <a:spLocks noGrp="1"/>
          </p:cNvSpPr>
          <p:nvPr>
            <p:ph type="title"/>
          </p:nvPr>
        </p:nvSpPr>
        <p:spPr/>
        <p:txBody>
          <a:bodyPr/>
          <a:lstStyle/>
          <a:p>
            <a:r>
              <a:rPr lang="en-US" err="1"/>
              <a:t>ForLoop</a:t>
            </a:r>
            <a:r>
              <a:rPr lang="en-US"/>
              <a:t> Bytecode</a:t>
            </a:r>
          </a:p>
        </p:txBody>
      </p:sp>
      <p:pic>
        <p:nvPicPr>
          <p:cNvPr id="7" name="Content Placeholder 6">
            <a:extLst>
              <a:ext uri="{FF2B5EF4-FFF2-40B4-BE49-F238E27FC236}">
                <a16:creationId xmlns:a16="http://schemas.microsoft.com/office/drawing/2014/main" id="{847F8CFD-82D1-63B1-A38D-E6D48CDA0B3D}"/>
              </a:ext>
            </a:extLst>
          </p:cNvPr>
          <p:cNvPicPr>
            <a:picLocks noGrp="1" noChangeAspect="1"/>
          </p:cNvPicPr>
          <p:nvPr>
            <p:ph idx="1"/>
          </p:nvPr>
        </p:nvPicPr>
        <p:blipFill rotWithShape="1">
          <a:blip r:embed="rId3"/>
          <a:srcRect l="-52" t="35226" r="59080"/>
          <a:stretch/>
        </p:blipFill>
        <p:spPr>
          <a:xfrm>
            <a:off x="7346769" y="2686163"/>
            <a:ext cx="3344042" cy="3219466"/>
          </a:xfrm>
        </p:spPr>
      </p:pic>
      <p:pic>
        <p:nvPicPr>
          <p:cNvPr id="8" name="Picture 7">
            <a:extLst>
              <a:ext uri="{FF2B5EF4-FFF2-40B4-BE49-F238E27FC236}">
                <a16:creationId xmlns:a16="http://schemas.microsoft.com/office/drawing/2014/main" id="{FCA9340A-98FC-9C84-D474-6E8361C45D0C}"/>
              </a:ext>
            </a:extLst>
          </p:cNvPr>
          <p:cNvPicPr>
            <a:picLocks noChangeAspect="1"/>
          </p:cNvPicPr>
          <p:nvPr/>
        </p:nvPicPr>
        <p:blipFill>
          <a:blip r:embed="rId4"/>
          <a:stretch>
            <a:fillRect/>
          </a:stretch>
        </p:blipFill>
        <p:spPr>
          <a:xfrm>
            <a:off x="476092" y="2797549"/>
            <a:ext cx="6728772" cy="2996694"/>
          </a:xfrm>
          <a:prstGeom prst="rect">
            <a:avLst/>
          </a:prstGeom>
        </p:spPr>
      </p:pic>
    </p:spTree>
    <p:extLst>
      <p:ext uri="{BB962C8B-B14F-4D97-AF65-F5344CB8AC3E}">
        <p14:creationId xmlns:p14="http://schemas.microsoft.com/office/powerpoint/2010/main" val="11037984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22C77-51F4-A2D7-2967-52831A385A34}"/>
              </a:ext>
            </a:extLst>
          </p:cNvPr>
          <p:cNvSpPr>
            <a:spLocks noGrp="1"/>
          </p:cNvSpPr>
          <p:nvPr>
            <p:ph type="title"/>
          </p:nvPr>
        </p:nvSpPr>
        <p:spPr/>
        <p:txBody>
          <a:bodyPr/>
          <a:lstStyle/>
          <a:p>
            <a:r>
              <a:rPr lang="en-US"/>
              <a:t>Stack</a:t>
            </a:r>
          </a:p>
        </p:txBody>
      </p:sp>
      <p:graphicFrame>
        <p:nvGraphicFramePr>
          <p:cNvPr id="9" name="Table 9">
            <a:extLst>
              <a:ext uri="{FF2B5EF4-FFF2-40B4-BE49-F238E27FC236}">
                <a16:creationId xmlns:a16="http://schemas.microsoft.com/office/drawing/2014/main" id="{FEEED235-9DB2-A755-63AB-025113841595}"/>
              </a:ext>
            </a:extLst>
          </p:cNvPr>
          <p:cNvGraphicFramePr>
            <a:graphicFrameLocks noGrp="1"/>
          </p:cNvGraphicFramePr>
          <p:nvPr>
            <p:ph sz="half" idx="2"/>
            <p:extLst>
              <p:ext uri="{D42A27DB-BD31-4B8C-83A1-F6EECF244321}">
                <p14:modId xmlns:p14="http://schemas.microsoft.com/office/powerpoint/2010/main" val="1375883178"/>
              </p:ext>
            </p:extLst>
          </p:nvPr>
        </p:nvGraphicFramePr>
        <p:xfrm>
          <a:off x="6530975" y="2438399"/>
          <a:ext cx="4159250" cy="3657600"/>
        </p:xfrm>
        <a:graphic>
          <a:graphicData uri="http://schemas.openxmlformats.org/drawingml/2006/table">
            <a:tbl>
              <a:tblPr firstRow="1" bandRow="1">
                <a:tableStyleId>{5C22544A-7EE6-4342-B048-85BDC9FD1C3A}</a:tableStyleId>
              </a:tblPr>
              <a:tblGrid>
                <a:gridCol w="4159250">
                  <a:extLst>
                    <a:ext uri="{9D8B030D-6E8A-4147-A177-3AD203B41FA5}">
                      <a16:colId xmlns:a16="http://schemas.microsoft.com/office/drawing/2014/main" val="1892875361"/>
                    </a:ext>
                  </a:extLst>
                </a:gridCol>
              </a:tblGrid>
              <a:tr h="1828800">
                <a:tc>
                  <a:txBody>
                    <a:bodyPr/>
                    <a:lstStyle/>
                    <a:p>
                      <a:endParaRPr lang="en-US"/>
                    </a:p>
                  </a:txBody>
                  <a:tcPr>
                    <a:solidFill>
                      <a:schemeClr val="accent5">
                        <a:lumMod val="20000"/>
                        <a:lumOff val="80000"/>
                      </a:schemeClr>
                    </a:solidFill>
                  </a:tcPr>
                </a:tc>
                <a:extLst>
                  <a:ext uri="{0D108BD9-81ED-4DB2-BD59-A6C34878D82A}">
                    <a16:rowId xmlns:a16="http://schemas.microsoft.com/office/drawing/2014/main" val="1665756882"/>
                  </a:ext>
                </a:extLst>
              </a:tr>
              <a:tr h="1828800">
                <a:tc>
                  <a:txBody>
                    <a:bodyPr/>
                    <a:lstStyle/>
                    <a:p>
                      <a:endParaRPr lang="en-US" sz="8000"/>
                    </a:p>
                  </a:txBody>
                  <a:tcPr>
                    <a:solidFill>
                      <a:schemeClr val="accent5">
                        <a:lumMod val="20000"/>
                        <a:lumOff val="80000"/>
                      </a:schemeClr>
                    </a:solidFill>
                  </a:tcPr>
                </a:tc>
                <a:extLst>
                  <a:ext uri="{0D108BD9-81ED-4DB2-BD59-A6C34878D82A}">
                    <a16:rowId xmlns:a16="http://schemas.microsoft.com/office/drawing/2014/main" val="3684673702"/>
                  </a:ext>
                </a:extLst>
              </a:tr>
            </a:tbl>
          </a:graphicData>
        </a:graphic>
      </p:graphicFrame>
      <p:graphicFrame>
        <p:nvGraphicFramePr>
          <p:cNvPr id="8" name="Table 8">
            <a:extLst>
              <a:ext uri="{FF2B5EF4-FFF2-40B4-BE49-F238E27FC236}">
                <a16:creationId xmlns:a16="http://schemas.microsoft.com/office/drawing/2014/main" id="{7DFDB9CC-8B8D-6120-0675-23BA73948146}"/>
              </a:ext>
            </a:extLst>
          </p:cNvPr>
          <p:cNvGraphicFramePr>
            <a:graphicFrameLocks noGrp="1"/>
          </p:cNvGraphicFramePr>
          <p:nvPr>
            <p:ph sz="half" idx="1"/>
            <p:extLst>
              <p:ext uri="{D42A27DB-BD31-4B8C-83A1-F6EECF244321}">
                <p14:modId xmlns:p14="http://schemas.microsoft.com/office/powerpoint/2010/main" val="4201953370"/>
              </p:ext>
            </p:extLst>
          </p:nvPr>
        </p:nvGraphicFramePr>
        <p:xfrm>
          <a:off x="1920875" y="2438400"/>
          <a:ext cx="4159250" cy="3840480"/>
        </p:xfrm>
        <a:graphic>
          <a:graphicData uri="http://schemas.openxmlformats.org/drawingml/2006/table">
            <a:tbl>
              <a:tblPr firstRow="1" bandRow="1">
                <a:tableStyleId>{5C22544A-7EE6-4342-B048-85BDC9FD1C3A}</a:tableStyleId>
              </a:tblPr>
              <a:tblGrid>
                <a:gridCol w="4159250">
                  <a:extLst>
                    <a:ext uri="{9D8B030D-6E8A-4147-A177-3AD203B41FA5}">
                      <a16:colId xmlns:a16="http://schemas.microsoft.com/office/drawing/2014/main" val="271718070"/>
                    </a:ext>
                  </a:extLst>
                </a:gridCol>
              </a:tblGrid>
              <a:tr h="1219200">
                <a:tc>
                  <a:txBody>
                    <a:bodyPr/>
                    <a:lstStyle/>
                    <a:p>
                      <a:endParaRPr lang="en-US"/>
                    </a:p>
                  </a:txBody>
                  <a:tcPr>
                    <a:solidFill>
                      <a:schemeClr val="accent2">
                        <a:lumMod val="20000"/>
                        <a:lumOff val="80000"/>
                      </a:schemeClr>
                    </a:solidFill>
                  </a:tcPr>
                </a:tc>
                <a:extLst>
                  <a:ext uri="{0D108BD9-81ED-4DB2-BD59-A6C34878D82A}">
                    <a16:rowId xmlns:a16="http://schemas.microsoft.com/office/drawing/2014/main" val="108706394"/>
                  </a:ext>
                </a:extLst>
              </a:tr>
              <a:tr h="1219200">
                <a:tc>
                  <a:txBody>
                    <a:bodyPr/>
                    <a:lstStyle/>
                    <a:p>
                      <a:r>
                        <a:rPr lang="en-US" sz="8000">
                          <a:latin typeface="Times New Roman" panose="02020603050405020304" pitchFamily="18" charset="0"/>
                          <a:cs typeface="Times New Roman" panose="02020603050405020304" pitchFamily="18" charset="0"/>
                        </a:rPr>
                        <a:t>0</a:t>
                      </a:r>
                    </a:p>
                  </a:txBody>
                  <a:tcPr>
                    <a:solidFill>
                      <a:schemeClr val="accent2">
                        <a:lumMod val="20000"/>
                        <a:lumOff val="80000"/>
                      </a:schemeClr>
                    </a:solidFill>
                  </a:tcPr>
                </a:tc>
                <a:extLst>
                  <a:ext uri="{0D108BD9-81ED-4DB2-BD59-A6C34878D82A}">
                    <a16:rowId xmlns:a16="http://schemas.microsoft.com/office/drawing/2014/main" val="3709518506"/>
                  </a:ext>
                </a:extLst>
              </a:tr>
              <a:tr h="1219200">
                <a:tc>
                  <a:txBody>
                    <a:bodyPr/>
                    <a:lstStyle/>
                    <a:p>
                      <a:r>
                        <a:rPr lang="en-US" sz="8000">
                          <a:latin typeface="Times New Roman" panose="02020603050405020304" pitchFamily="18" charset="0"/>
                          <a:cs typeface="Times New Roman" panose="02020603050405020304" pitchFamily="18" charset="0"/>
                        </a:rPr>
                        <a:t>this</a:t>
                      </a:r>
                    </a:p>
                  </a:txBody>
                  <a:tcPr>
                    <a:solidFill>
                      <a:schemeClr val="accent2">
                        <a:lumMod val="20000"/>
                        <a:lumOff val="80000"/>
                      </a:schemeClr>
                    </a:solidFill>
                  </a:tcPr>
                </a:tc>
                <a:extLst>
                  <a:ext uri="{0D108BD9-81ED-4DB2-BD59-A6C34878D82A}">
                    <a16:rowId xmlns:a16="http://schemas.microsoft.com/office/drawing/2014/main" val="3749837774"/>
                  </a:ext>
                </a:extLst>
              </a:tr>
            </a:tbl>
          </a:graphicData>
        </a:graphic>
      </p:graphicFrame>
      <p:sp>
        <p:nvSpPr>
          <p:cNvPr id="10" name="TextBox 9">
            <a:extLst>
              <a:ext uri="{FF2B5EF4-FFF2-40B4-BE49-F238E27FC236}">
                <a16:creationId xmlns:a16="http://schemas.microsoft.com/office/drawing/2014/main" id="{E45FC519-6336-C49D-9333-3823CE6153AE}"/>
              </a:ext>
            </a:extLst>
          </p:cNvPr>
          <p:cNvSpPr txBox="1"/>
          <p:nvPr/>
        </p:nvSpPr>
        <p:spPr>
          <a:xfrm>
            <a:off x="2700669" y="6398862"/>
            <a:ext cx="1623265"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Local Variables</a:t>
            </a:r>
          </a:p>
        </p:txBody>
      </p:sp>
      <p:sp>
        <p:nvSpPr>
          <p:cNvPr id="12" name="TextBox 11">
            <a:extLst>
              <a:ext uri="{FF2B5EF4-FFF2-40B4-BE49-F238E27FC236}">
                <a16:creationId xmlns:a16="http://schemas.microsoft.com/office/drawing/2014/main" id="{57B68C63-B39B-C2F3-A736-85B0DD3B5FDC}"/>
              </a:ext>
            </a:extLst>
          </p:cNvPr>
          <p:cNvSpPr txBox="1"/>
          <p:nvPr/>
        </p:nvSpPr>
        <p:spPr>
          <a:xfrm>
            <a:off x="8212093" y="6360659"/>
            <a:ext cx="697627"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Stack</a:t>
            </a:r>
          </a:p>
        </p:txBody>
      </p:sp>
    </p:spTree>
    <p:extLst>
      <p:ext uri="{BB962C8B-B14F-4D97-AF65-F5344CB8AC3E}">
        <p14:creationId xmlns:p14="http://schemas.microsoft.com/office/powerpoint/2010/main" val="3994891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Java: </a:t>
            </a:r>
            <a:r>
              <a:rPr lang="en-US" sz="4000">
                <a:solidFill>
                  <a:srgbClr val="FFFFFF"/>
                </a:solidFill>
                <a:ea typeface="+mj-lt"/>
                <a:cs typeface="+mj-lt"/>
              </a:rPr>
              <a:t>Mike Sheridan</a:t>
            </a:r>
            <a:endParaRPr lang="en-US" sz="4000">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63260" y="1714348"/>
            <a:ext cx="12168181" cy="4948565"/>
          </a:xfrm>
        </p:spPr>
        <p:txBody>
          <a:bodyPr vert="horz" lIns="91440" tIns="45720" rIns="91440" bIns="45720" rtlCol="0" anchor="ctr">
            <a:noAutofit/>
          </a:bodyPr>
          <a:lstStyle/>
          <a:p>
            <a:pPr marL="342900" indent="-342900">
              <a:buFont typeface="Calibri" panose="020B0604020202020204" pitchFamily="34" charset="0"/>
              <a:buChar char="-"/>
            </a:pPr>
            <a:r>
              <a:rPr lang="en-US" sz="2400">
                <a:cs typeface="Calibri"/>
              </a:rPr>
              <a:t>Mike graduated from Pitzer College with a degree in Political Science and worked at American University in Film and Video</a:t>
            </a:r>
          </a:p>
          <a:p>
            <a:pPr>
              <a:buFont typeface="Calibri" panose="020B0604020202020204" pitchFamily="34" charset="0"/>
              <a:buChar char="-"/>
            </a:pPr>
            <a:r>
              <a:rPr lang="en-US" sz="2400">
                <a:cs typeface="Calibri"/>
              </a:rPr>
              <a:t>Mike worked along the "Green Project" members at Sun Microsystems Corporation that conceived and developed the java programming language. While at </a:t>
            </a:r>
            <a:r>
              <a:rPr lang="en-US" sz="2400">
                <a:ea typeface="+mn-lt"/>
                <a:cs typeface="+mn-lt"/>
              </a:rPr>
              <a:t>Sun Microsystems Corporation, Sheridan worked on Java strategy and business development at with Sun Microsystems Corporation's Chief Technology Officer</a:t>
            </a:r>
          </a:p>
          <a:p>
            <a:pPr>
              <a:buFont typeface="Calibri" panose="020B0604020202020204" pitchFamily="34" charset="0"/>
              <a:buChar char="-"/>
            </a:pPr>
            <a:r>
              <a:rPr lang="en-US" sz="2400">
                <a:cs typeface="Calibri"/>
              </a:rPr>
              <a:t>Mike joined Novell in 1998 as the lead to new product and business opportunity development in the Novell Directory Services(NDS) and Novell's Intelligent Caching System. Mike identifies market opportunities for Novell technologies and invent new products, partnerships, and new lines of business.</a:t>
            </a:r>
          </a:p>
          <a:p>
            <a:pPr>
              <a:buFont typeface="Calibri" panose="020B0604020202020204" pitchFamily="34" charset="0"/>
              <a:buChar char="-"/>
            </a:pPr>
            <a:r>
              <a:rPr lang="en-US" sz="2400">
                <a:cs typeface="Calibri"/>
              </a:rPr>
              <a:t>Mike has a successful record of working with entrepreneurs and companies dedicated to building values and advancing technology innovations and applications. Mike brings a wealth of high-technology operations experiences and entrepreneurial expertise into companies' technologies.</a:t>
            </a:r>
          </a:p>
        </p:txBody>
      </p:sp>
      <p:pic>
        <p:nvPicPr>
          <p:cNvPr id="5" name="Picture 5">
            <a:extLst>
              <a:ext uri="{FF2B5EF4-FFF2-40B4-BE49-F238E27FC236}">
                <a16:creationId xmlns:a16="http://schemas.microsoft.com/office/drawing/2014/main" id="{73D2E3BD-AD44-71A0-06E3-83752AABEE22}"/>
              </a:ext>
            </a:extLst>
          </p:cNvPr>
          <p:cNvPicPr>
            <a:picLocks noChangeAspect="1"/>
          </p:cNvPicPr>
          <p:nvPr/>
        </p:nvPicPr>
        <p:blipFill>
          <a:blip r:embed="rId3"/>
          <a:stretch>
            <a:fillRect/>
          </a:stretch>
        </p:blipFill>
        <p:spPr>
          <a:xfrm>
            <a:off x="10528809" y="-50590"/>
            <a:ext cx="1658608" cy="1582048"/>
          </a:xfrm>
          <a:prstGeom prst="rect">
            <a:avLst/>
          </a:prstGeom>
        </p:spPr>
      </p:pic>
    </p:spTree>
    <p:extLst>
      <p:ext uri="{BB962C8B-B14F-4D97-AF65-F5344CB8AC3E}">
        <p14:creationId xmlns:p14="http://schemas.microsoft.com/office/powerpoint/2010/main" val="2699182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2B84-771E-8834-A097-B4EAF12F85D2}"/>
              </a:ext>
            </a:extLst>
          </p:cNvPr>
          <p:cNvSpPr>
            <a:spLocks noGrp="1"/>
          </p:cNvSpPr>
          <p:nvPr>
            <p:ph type="title"/>
          </p:nvPr>
        </p:nvSpPr>
        <p:spPr/>
        <p:txBody>
          <a:bodyPr/>
          <a:lstStyle/>
          <a:p>
            <a:r>
              <a:rPr lang="en-US" err="1"/>
              <a:t>ForLoop</a:t>
            </a:r>
            <a:r>
              <a:rPr lang="en-US"/>
              <a:t> Bytecode</a:t>
            </a:r>
          </a:p>
        </p:txBody>
      </p:sp>
      <p:pic>
        <p:nvPicPr>
          <p:cNvPr id="7" name="Content Placeholder 6">
            <a:extLst>
              <a:ext uri="{FF2B5EF4-FFF2-40B4-BE49-F238E27FC236}">
                <a16:creationId xmlns:a16="http://schemas.microsoft.com/office/drawing/2014/main" id="{847F8CFD-82D1-63B1-A38D-E6D48CDA0B3D}"/>
              </a:ext>
            </a:extLst>
          </p:cNvPr>
          <p:cNvPicPr>
            <a:picLocks noGrp="1" noChangeAspect="1"/>
          </p:cNvPicPr>
          <p:nvPr>
            <p:ph idx="1"/>
          </p:nvPr>
        </p:nvPicPr>
        <p:blipFill rotWithShape="1">
          <a:blip r:embed="rId2"/>
          <a:srcRect l="-52" t="35226" r="59080"/>
          <a:stretch/>
        </p:blipFill>
        <p:spPr>
          <a:xfrm>
            <a:off x="7346769" y="2686163"/>
            <a:ext cx="3344042" cy="3219466"/>
          </a:xfrm>
        </p:spPr>
      </p:pic>
      <p:pic>
        <p:nvPicPr>
          <p:cNvPr id="8" name="Picture 7">
            <a:extLst>
              <a:ext uri="{FF2B5EF4-FFF2-40B4-BE49-F238E27FC236}">
                <a16:creationId xmlns:a16="http://schemas.microsoft.com/office/drawing/2014/main" id="{FCA9340A-98FC-9C84-D474-6E8361C45D0C}"/>
              </a:ext>
            </a:extLst>
          </p:cNvPr>
          <p:cNvPicPr>
            <a:picLocks noChangeAspect="1"/>
          </p:cNvPicPr>
          <p:nvPr/>
        </p:nvPicPr>
        <p:blipFill>
          <a:blip r:embed="rId3"/>
          <a:stretch>
            <a:fillRect/>
          </a:stretch>
        </p:blipFill>
        <p:spPr>
          <a:xfrm>
            <a:off x="476092" y="2797549"/>
            <a:ext cx="6728772" cy="2996694"/>
          </a:xfrm>
          <a:prstGeom prst="rect">
            <a:avLst/>
          </a:prstGeom>
        </p:spPr>
      </p:pic>
    </p:spTree>
    <p:extLst>
      <p:ext uri="{BB962C8B-B14F-4D97-AF65-F5344CB8AC3E}">
        <p14:creationId xmlns:p14="http://schemas.microsoft.com/office/powerpoint/2010/main" val="39830086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22C77-51F4-A2D7-2967-52831A385A34}"/>
              </a:ext>
            </a:extLst>
          </p:cNvPr>
          <p:cNvSpPr>
            <a:spLocks noGrp="1"/>
          </p:cNvSpPr>
          <p:nvPr>
            <p:ph type="title"/>
          </p:nvPr>
        </p:nvSpPr>
        <p:spPr/>
        <p:txBody>
          <a:bodyPr/>
          <a:lstStyle/>
          <a:p>
            <a:r>
              <a:rPr lang="en-US"/>
              <a:t>Stack</a:t>
            </a:r>
          </a:p>
        </p:txBody>
      </p:sp>
      <p:graphicFrame>
        <p:nvGraphicFramePr>
          <p:cNvPr id="9" name="Table 9">
            <a:extLst>
              <a:ext uri="{FF2B5EF4-FFF2-40B4-BE49-F238E27FC236}">
                <a16:creationId xmlns:a16="http://schemas.microsoft.com/office/drawing/2014/main" id="{FEEED235-9DB2-A755-63AB-025113841595}"/>
              </a:ext>
            </a:extLst>
          </p:cNvPr>
          <p:cNvGraphicFramePr>
            <a:graphicFrameLocks noGrp="1"/>
          </p:cNvGraphicFramePr>
          <p:nvPr>
            <p:ph sz="half" idx="2"/>
            <p:extLst>
              <p:ext uri="{D42A27DB-BD31-4B8C-83A1-F6EECF244321}">
                <p14:modId xmlns:p14="http://schemas.microsoft.com/office/powerpoint/2010/main" val="531358443"/>
              </p:ext>
            </p:extLst>
          </p:nvPr>
        </p:nvGraphicFramePr>
        <p:xfrm>
          <a:off x="6530975" y="2438399"/>
          <a:ext cx="4159250" cy="3657600"/>
        </p:xfrm>
        <a:graphic>
          <a:graphicData uri="http://schemas.openxmlformats.org/drawingml/2006/table">
            <a:tbl>
              <a:tblPr firstRow="1" bandRow="1">
                <a:tableStyleId>{5C22544A-7EE6-4342-B048-85BDC9FD1C3A}</a:tableStyleId>
              </a:tblPr>
              <a:tblGrid>
                <a:gridCol w="4159250">
                  <a:extLst>
                    <a:ext uri="{9D8B030D-6E8A-4147-A177-3AD203B41FA5}">
                      <a16:colId xmlns:a16="http://schemas.microsoft.com/office/drawing/2014/main" val="1892875361"/>
                    </a:ext>
                  </a:extLst>
                </a:gridCol>
              </a:tblGrid>
              <a:tr h="1828800">
                <a:tc>
                  <a:txBody>
                    <a:bodyPr/>
                    <a:lstStyle/>
                    <a:p>
                      <a:endParaRPr lang="en-US"/>
                    </a:p>
                  </a:txBody>
                  <a:tcPr>
                    <a:solidFill>
                      <a:schemeClr val="accent5">
                        <a:lumMod val="20000"/>
                        <a:lumOff val="80000"/>
                      </a:schemeClr>
                    </a:solidFill>
                  </a:tcPr>
                </a:tc>
                <a:extLst>
                  <a:ext uri="{0D108BD9-81ED-4DB2-BD59-A6C34878D82A}">
                    <a16:rowId xmlns:a16="http://schemas.microsoft.com/office/drawing/2014/main" val="1665756882"/>
                  </a:ext>
                </a:extLst>
              </a:tr>
              <a:tr h="1828800">
                <a:tc>
                  <a:txBody>
                    <a:bodyPr/>
                    <a:lstStyle/>
                    <a:p>
                      <a:r>
                        <a:rPr lang="en-US" sz="8000">
                          <a:latin typeface="Times New Roman" panose="02020603050405020304" pitchFamily="18" charset="0"/>
                          <a:cs typeface="Times New Roman" panose="02020603050405020304" pitchFamily="18" charset="0"/>
                        </a:rPr>
                        <a:t>0</a:t>
                      </a:r>
                    </a:p>
                  </a:txBody>
                  <a:tcPr>
                    <a:solidFill>
                      <a:schemeClr val="accent5">
                        <a:lumMod val="20000"/>
                        <a:lumOff val="80000"/>
                      </a:schemeClr>
                    </a:solidFill>
                  </a:tcPr>
                </a:tc>
                <a:extLst>
                  <a:ext uri="{0D108BD9-81ED-4DB2-BD59-A6C34878D82A}">
                    <a16:rowId xmlns:a16="http://schemas.microsoft.com/office/drawing/2014/main" val="3684673702"/>
                  </a:ext>
                </a:extLst>
              </a:tr>
            </a:tbl>
          </a:graphicData>
        </a:graphic>
      </p:graphicFrame>
      <p:graphicFrame>
        <p:nvGraphicFramePr>
          <p:cNvPr id="8" name="Table 8">
            <a:extLst>
              <a:ext uri="{FF2B5EF4-FFF2-40B4-BE49-F238E27FC236}">
                <a16:creationId xmlns:a16="http://schemas.microsoft.com/office/drawing/2014/main" id="{7DFDB9CC-8B8D-6120-0675-23BA73948146}"/>
              </a:ext>
            </a:extLst>
          </p:cNvPr>
          <p:cNvGraphicFramePr>
            <a:graphicFrameLocks noGrp="1"/>
          </p:cNvGraphicFramePr>
          <p:nvPr>
            <p:ph sz="half" idx="1"/>
            <p:extLst>
              <p:ext uri="{D42A27DB-BD31-4B8C-83A1-F6EECF244321}">
                <p14:modId xmlns:p14="http://schemas.microsoft.com/office/powerpoint/2010/main" val="2546803680"/>
              </p:ext>
            </p:extLst>
          </p:nvPr>
        </p:nvGraphicFramePr>
        <p:xfrm>
          <a:off x="1920875" y="2438400"/>
          <a:ext cx="4159250" cy="3931920"/>
        </p:xfrm>
        <a:graphic>
          <a:graphicData uri="http://schemas.openxmlformats.org/drawingml/2006/table">
            <a:tbl>
              <a:tblPr firstRow="1" bandRow="1">
                <a:tableStyleId>{5C22544A-7EE6-4342-B048-85BDC9FD1C3A}</a:tableStyleId>
              </a:tblPr>
              <a:tblGrid>
                <a:gridCol w="4159250">
                  <a:extLst>
                    <a:ext uri="{9D8B030D-6E8A-4147-A177-3AD203B41FA5}">
                      <a16:colId xmlns:a16="http://schemas.microsoft.com/office/drawing/2014/main" val="271718070"/>
                    </a:ext>
                  </a:extLst>
                </a:gridCol>
              </a:tblGrid>
              <a:tr h="1219200">
                <a:tc>
                  <a:txBody>
                    <a:bodyPr/>
                    <a:lstStyle/>
                    <a:p>
                      <a:r>
                        <a:rPr lang="en-US" sz="8000" b="0">
                          <a:solidFill>
                            <a:schemeClr val="tx1"/>
                          </a:solidFill>
                          <a:latin typeface="Times New Roman" panose="02020603050405020304" pitchFamily="18" charset="0"/>
                          <a:cs typeface="Times New Roman" panose="02020603050405020304" pitchFamily="18" charset="0"/>
                        </a:rPr>
                        <a:t>0</a:t>
                      </a:r>
                    </a:p>
                  </a:txBody>
                  <a:tcPr>
                    <a:solidFill>
                      <a:schemeClr val="accent2">
                        <a:lumMod val="20000"/>
                        <a:lumOff val="80000"/>
                      </a:schemeClr>
                    </a:solidFill>
                  </a:tcPr>
                </a:tc>
                <a:extLst>
                  <a:ext uri="{0D108BD9-81ED-4DB2-BD59-A6C34878D82A}">
                    <a16:rowId xmlns:a16="http://schemas.microsoft.com/office/drawing/2014/main" val="108706394"/>
                  </a:ext>
                </a:extLst>
              </a:tr>
              <a:tr h="1219200">
                <a:tc>
                  <a:txBody>
                    <a:bodyPr/>
                    <a:lstStyle/>
                    <a:p>
                      <a:r>
                        <a:rPr lang="en-US" sz="8000">
                          <a:latin typeface="Times New Roman" panose="02020603050405020304" pitchFamily="18" charset="0"/>
                          <a:cs typeface="Times New Roman" panose="02020603050405020304" pitchFamily="18" charset="0"/>
                        </a:rPr>
                        <a:t>0</a:t>
                      </a:r>
                    </a:p>
                  </a:txBody>
                  <a:tcPr>
                    <a:solidFill>
                      <a:schemeClr val="accent2">
                        <a:lumMod val="20000"/>
                        <a:lumOff val="80000"/>
                      </a:schemeClr>
                    </a:solidFill>
                  </a:tcPr>
                </a:tc>
                <a:extLst>
                  <a:ext uri="{0D108BD9-81ED-4DB2-BD59-A6C34878D82A}">
                    <a16:rowId xmlns:a16="http://schemas.microsoft.com/office/drawing/2014/main" val="3709518506"/>
                  </a:ext>
                </a:extLst>
              </a:tr>
              <a:tr h="1219200">
                <a:tc>
                  <a:txBody>
                    <a:bodyPr/>
                    <a:lstStyle/>
                    <a:p>
                      <a:r>
                        <a:rPr lang="en-US" sz="8000">
                          <a:latin typeface="Times New Roman" panose="02020603050405020304" pitchFamily="18" charset="0"/>
                          <a:cs typeface="Times New Roman" panose="02020603050405020304" pitchFamily="18" charset="0"/>
                        </a:rPr>
                        <a:t>this</a:t>
                      </a:r>
                    </a:p>
                  </a:txBody>
                  <a:tcPr>
                    <a:solidFill>
                      <a:schemeClr val="accent2">
                        <a:lumMod val="20000"/>
                        <a:lumOff val="80000"/>
                      </a:schemeClr>
                    </a:solidFill>
                  </a:tcPr>
                </a:tc>
                <a:extLst>
                  <a:ext uri="{0D108BD9-81ED-4DB2-BD59-A6C34878D82A}">
                    <a16:rowId xmlns:a16="http://schemas.microsoft.com/office/drawing/2014/main" val="3749837774"/>
                  </a:ext>
                </a:extLst>
              </a:tr>
            </a:tbl>
          </a:graphicData>
        </a:graphic>
      </p:graphicFrame>
      <p:sp>
        <p:nvSpPr>
          <p:cNvPr id="10" name="TextBox 9">
            <a:extLst>
              <a:ext uri="{FF2B5EF4-FFF2-40B4-BE49-F238E27FC236}">
                <a16:creationId xmlns:a16="http://schemas.microsoft.com/office/drawing/2014/main" id="{E45FC519-6336-C49D-9333-3823CE6153AE}"/>
              </a:ext>
            </a:extLst>
          </p:cNvPr>
          <p:cNvSpPr txBox="1"/>
          <p:nvPr/>
        </p:nvSpPr>
        <p:spPr>
          <a:xfrm>
            <a:off x="2700669" y="6398862"/>
            <a:ext cx="1623265"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Local Variables</a:t>
            </a:r>
          </a:p>
        </p:txBody>
      </p:sp>
      <p:sp>
        <p:nvSpPr>
          <p:cNvPr id="12" name="TextBox 11">
            <a:extLst>
              <a:ext uri="{FF2B5EF4-FFF2-40B4-BE49-F238E27FC236}">
                <a16:creationId xmlns:a16="http://schemas.microsoft.com/office/drawing/2014/main" id="{57B68C63-B39B-C2F3-A736-85B0DD3B5FDC}"/>
              </a:ext>
            </a:extLst>
          </p:cNvPr>
          <p:cNvSpPr txBox="1"/>
          <p:nvPr/>
        </p:nvSpPr>
        <p:spPr>
          <a:xfrm>
            <a:off x="8212093" y="6360659"/>
            <a:ext cx="697627"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Stack</a:t>
            </a:r>
          </a:p>
        </p:txBody>
      </p:sp>
    </p:spTree>
    <p:extLst>
      <p:ext uri="{BB962C8B-B14F-4D97-AF65-F5344CB8AC3E}">
        <p14:creationId xmlns:p14="http://schemas.microsoft.com/office/powerpoint/2010/main" val="23720385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2B84-771E-8834-A097-B4EAF12F85D2}"/>
              </a:ext>
            </a:extLst>
          </p:cNvPr>
          <p:cNvSpPr>
            <a:spLocks noGrp="1"/>
          </p:cNvSpPr>
          <p:nvPr>
            <p:ph type="title"/>
          </p:nvPr>
        </p:nvSpPr>
        <p:spPr/>
        <p:txBody>
          <a:bodyPr/>
          <a:lstStyle/>
          <a:p>
            <a:r>
              <a:rPr lang="en-US" err="1"/>
              <a:t>ForLoop</a:t>
            </a:r>
            <a:r>
              <a:rPr lang="en-US"/>
              <a:t> Bytecode</a:t>
            </a:r>
          </a:p>
        </p:txBody>
      </p:sp>
      <p:pic>
        <p:nvPicPr>
          <p:cNvPr id="7" name="Content Placeholder 6">
            <a:extLst>
              <a:ext uri="{FF2B5EF4-FFF2-40B4-BE49-F238E27FC236}">
                <a16:creationId xmlns:a16="http://schemas.microsoft.com/office/drawing/2014/main" id="{847F8CFD-82D1-63B1-A38D-E6D48CDA0B3D}"/>
              </a:ext>
            </a:extLst>
          </p:cNvPr>
          <p:cNvPicPr>
            <a:picLocks noGrp="1" noChangeAspect="1"/>
          </p:cNvPicPr>
          <p:nvPr>
            <p:ph idx="1"/>
          </p:nvPr>
        </p:nvPicPr>
        <p:blipFill rotWithShape="1">
          <a:blip r:embed="rId3"/>
          <a:srcRect l="-52" t="35226" r="59080"/>
          <a:stretch/>
        </p:blipFill>
        <p:spPr>
          <a:xfrm>
            <a:off x="7346769" y="2686163"/>
            <a:ext cx="3344042" cy="3219466"/>
          </a:xfrm>
        </p:spPr>
      </p:pic>
      <p:pic>
        <p:nvPicPr>
          <p:cNvPr id="8" name="Picture 7">
            <a:extLst>
              <a:ext uri="{FF2B5EF4-FFF2-40B4-BE49-F238E27FC236}">
                <a16:creationId xmlns:a16="http://schemas.microsoft.com/office/drawing/2014/main" id="{FCA9340A-98FC-9C84-D474-6E8361C45D0C}"/>
              </a:ext>
            </a:extLst>
          </p:cNvPr>
          <p:cNvPicPr>
            <a:picLocks noChangeAspect="1"/>
          </p:cNvPicPr>
          <p:nvPr/>
        </p:nvPicPr>
        <p:blipFill>
          <a:blip r:embed="rId4"/>
          <a:stretch>
            <a:fillRect/>
          </a:stretch>
        </p:blipFill>
        <p:spPr>
          <a:xfrm>
            <a:off x="476092" y="2797549"/>
            <a:ext cx="6728772" cy="2996694"/>
          </a:xfrm>
          <a:prstGeom prst="rect">
            <a:avLst/>
          </a:prstGeom>
        </p:spPr>
      </p:pic>
    </p:spTree>
    <p:extLst>
      <p:ext uri="{BB962C8B-B14F-4D97-AF65-F5344CB8AC3E}">
        <p14:creationId xmlns:p14="http://schemas.microsoft.com/office/powerpoint/2010/main" val="1901965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22C77-51F4-A2D7-2967-52831A385A34}"/>
              </a:ext>
            </a:extLst>
          </p:cNvPr>
          <p:cNvSpPr>
            <a:spLocks noGrp="1"/>
          </p:cNvSpPr>
          <p:nvPr>
            <p:ph type="title"/>
          </p:nvPr>
        </p:nvSpPr>
        <p:spPr/>
        <p:txBody>
          <a:bodyPr/>
          <a:lstStyle/>
          <a:p>
            <a:r>
              <a:rPr lang="en-US"/>
              <a:t>Stack</a:t>
            </a:r>
          </a:p>
        </p:txBody>
      </p:sp>
      <p:graphicFrame>
        <p:nvGraphicFramePr>
          <p:cNvPr id="9" name="Table 9">
            <a:extLst>
              <a:ext uri="{FF2B5EF4-FFF2-40B4-BE49-F238E27FC236}">
                <a16:creationId xmlns:a16="http://schemas.microsoft.com/office/drawing/2014/main" id="{FEEED235-9DB2-A755-63AB-025113841595}"/>
              </a:ext>
            </a:extLst>
          </p:cNvPr>
          <p:cNvGraphicFramePr>
            <a:graphicFrameLocks noGrp="1"/>
          </p:cNvGraphicFramePr>
          <p:nvPr>
            <p:ph sz="half" idx="2"/>
            <p:extLst>
              <p:ext uri="{D42A27DB-BD31-4B8C-83A1-F6EECF244321}">
                <p14:modId xmlns:p14="http://schemas.microsoft.com/office/powerpoint/2010/main" val="1935901726"/>
              </p:ext>
            </p:extLst>
          </p:nvPr>
        </p:nvGraphicFramePr>
        <p:xfrm>
          <a:off x="6530975" y="2438399"/>
          <a:ext cx="4159250" cy="3657600"/>
        </p:xfrm>
        <a:graphic>
          <a:graphicData uri="http://schemas.openxmlformats.org/drawingml/2006/table">
            <a:tbl>
              <a:tblPr firstRow="1" bandRow="1">
                <a:tableStyleId>{5C22544A-7EE6-4342-B048-85BDC9FD1C3A}</a:tableStyleId>
              </a:tblPr>
              <a:tblGrid>
                <a:gridCol w="4159250">
                  <a:extLst>
                    <a:ext uri="{9D8B030D-6E8A-4147-A177-3AD203B41FA5}">
                      <a16:colId xmlns:a16="http://schemas.microsoft.com/office/drawing/2014/main" val="1892875361"/>
                    </a:ext>
                  </a:extLst>
                </a:gridCol>
              </a:tblGrid>
              <a:tr h="1828800">
                <a:tc>
                  <a:txBody>
                    <a:bodyPr/>
                    <a:lstStyle/>
                    <a:p>
                      <a:r>
                        <a:rPr lang="en-US" sz="8000" b="0">
                          <a:solidFill>
                            <a:schemeClr val="tx1"/>
                          </a:solidFill>
                          <a:latin typeface="Times New Roman" panose="02020603050405020304" pitchFamily="18" charset="0"/>
                          <a:cs typeface="Times New Roman" panose="02020603050405020304" pitchFamily="18" charset="0"/>
                        </a:rPr>
                        <a:t>10</a:t>
                      </a:r>
                    </a:p>
                  </a:txBody>
                  <a:tcPr>
                    <a:solidFill>
                      <a:schemeClr val="accent5">
                        <a:lumMod val="20000"/>
                        <a:lumOff val="80000"/>
                      </a:schemeClr>
                    </a:solidFill>
                  </a:tcPr>
                </a:tc>
                <a:extLst>
                  <a:ext uri="{0D108BD9-81ED-4DB2-BD59-A6C34878D82A}">
                    <a16:rowId xmlns:a16="http://schemas.microsoft.com/office/drawing/2014/main" val="1665756882"/>
                  </a:ext>
                </a:extLst>
              </a:tr>
              <a:tr h="1828800">
                <a:tc>
                  <a:txBody>
                    <a:bodyPr/>
                    <a:lstStyle/>
                    <a:p>
                      <a:r>
                        <a:rPr lang="en-US" sz="8000">
                          <a:latin typeface="Times New Roman" panose="02020603050405020304" pitchFamily="18" charset="0"/>
                          <a:cs typeface="Times New Roman" panose="02020603050405020304" pitchFamily="18" charset="0"/>
                        </a:rPr>
                        <a:t>0</a:t>
                      </a:r>
                    </a:p>
                  </a:txBody>
                  <a:tcPr>
                    <a:solidFill>
                      <a:schemeClr val="accent5">
                        <a:lumMod val="20000"/>
                        <a:lumOff val="80000"/>
                      </a:schemeClr>
                    </a:solidFill>
                  </a:tcPr>
                </a:tc>
                <a:extLst>
                  <a:ext uri="{0D108BD9-81ED-4DB2-BD59-A6C34878D82A}">
                    <a16:rowId xmlns:a16="http://schemas.microsoft.com/office/drawing/2014/main" val="3684673702"/>
                  </a:ext>
                </a:extLst>
              </a:tr>
            </a:tbl>
          </a:graphicData>
        </a:graphic>
      </p:graphicFrame>
      <p:graphicFrame>
        <p:nvGraphicFramePr>
          <p:cNvPr id="8" name="Table 8">
            <a:extLst>
              <a:ext uri="{FF2B5EF4-FFF2-40B4-BE49-F238E27FC236}">
                <a16:creationId xmlns:a16="http://schemas.microsoft.com/office/drawing/2014/main" id="{7DFDB9CC-8B8D-6120-0675-23BA73948146}"/>
              </a:ext>
            </a:extLst>
          </p:cNvPr>
          <p:cNvGraphicFramePr>
            <a:graphicFrameLocks noGrp="1"/>
          </p:cNvGraphicFramePr>
          <p:nvPr>
            <p:ph sz="half" idx="1"/>
          </p:nvPr>
        </p:nvGraphicFramePr>
        <p:xfrm>
          <a:off x="1920875" y="2438400"/>
          <a:ext cx="4159250" cy="3931920"/>
        </p:xfrm>
        <a:graphic>
          <a:graphicData uri="http://schemas.openxmlformats.org/drawingml/2006/table">
            <a:tbl>
              <a:tblPr firstRow="1" bandRow="1">
                <a:tableStyleId>{5C22544A-7EE6-4342-B048-85BDC9FD1C3A}</a:tableStyleId>
              </a:tblPr>
              <a:tblGrid>
                <a:gridCol w="4159250">
                  <a:extLst>
                    <a:ext uri="{9D8B030D-6E8A-4147-A177-3AD203B41FA5}">
                      <a16:colId xmlns:a16="http://schemas.microsoft.com/office/drawing/2014/main" val="271718070"/>
                    </a:ext>
                  </a:extLst>
                </a:gridCol>
              </a:tblGrid>
              <a:tr h="1219200">
                <a:tc>
                  <a:txBody>
                    <a:bodyPr/>
                    <a:lstStyle/>
                    <a:p>
                      <a:r>
                        <a:rPr lang="en-US" sz="8000" b="0">
                          <a:solidFill>
                            <a:schemeClr val="tx1"/>
                          </a:solidFill>
                          <a:latin typeface="Times New Roman" panose="02020603050405020304" pitchFamily="18" charset="0"/>
                          <a:cs typeface="Times New Roman" panose="02020603050405020304" pitchFamily="18" charset="0"/>
                        </a:rPr>
                        <a:t>0</a:t>
                      </a:r>
                    </a:p>
                  </a:txBody>
                  <a:tcPr>
                    <a:solidFill>
                      <a:schemeClr val="accent2">
                        <a:lumMod val="20000"/>
                        <a:lumOff val="80000"/>
                      </a:schemeClr>
                    </a:solidFill>
                  </a:tcPr>
                </a:tc>
                <a:extLst>
                  <a:ext uri="{0D108BD9-81ED-4DB2-BD59-A6C34878D82A}">
                    <a16:rowId xmlns:a16="http://schemas.microsoft.com/office/drawing/2014/main" val="108706394"/>
                  </a:ext>
                </a:extLst>
              </a:tr>
              <a:tr h="1219200">
                <a:tc>
                  <a:txBody>
                    <a:bodyPr/>
                    <a:lstStyle/>
                    <a:p>
                      <a:r>
                        <a:rPr lang="en-US" sz="8000">
                          <a:latin typeface="Times New Roman" panose="02020603050405020304" pitchFamily="18" charset="0"/>
                          <a:cs typeface="Times New Roman" panose="02020603050405020304" pitchFamily="18" charset="0"/>
                        </a:rPr>
                        <a:t>0</a:t>
                      </a:r>
                    </a:p>
                  </a:txBody>
                  <a:tcPr>
                    <a:solidFill>
                      <a:schemeClr val="accent2">
                        <a:lumMod val="20000"/>
                        <a:lumOff val="80000"/>
                      </a:schemeClr>
                    </a:solidFill>
                  </a:tcPr>
                </a:tc>
                <a:extLst>
                  <a:ext uri="{0D108BD9-81ED-4DB2-BD59-A6C34878D82A}">
                    <a16:rowId xmlns:a16="http://schemas.microsoft.com/office/drawing/2014/main" val="3709518506"/>
                  </a:ext>
                </a:extLst>
              </a:tr>
              <a:tr h="1219200">
                <a:tc>
                  <a:txBody>
                    <a:bodyPr/>
                    <a:lstStyle/>
                    <a:p>
                      <a:r>
                        <a:rPr lang="en-US" sz="8000">
                          <a:latin typeface="Times New Roman" panose="02020603050405020304" pitchFamily="18" charset="0"/>
                          <a:cs typeface="Times New Roman" panose="02020603050405020304" pitchFamily="18" charset="0"/>
                        </a:rPr>
                        <a:t>this</a:t>
                      </a:r>
                    </a:p>
                  </a:txBody>
                  <a:tcPr>
                    <a:solidFill>
                      <a:schemeClr val="accent2">
                        <a:lumMod val="20000"/>
                        <a:lumOff val="80000"/>
                      </a:schemeClr>
                    </a:solidFill>
                  </a:tcPr>
                </a:tc>
                <a:extLst>
                  <a:ext uri="{0D108BD9-81ED-4DB2-BD59-A6C34878D82A}">
                    <a16:rowId xmlns:a16="http://schemas.microsoft.com/office/drawing/2014/main" val="3749837774"/>
                  </a:ext>
                </a:extLst>
              </a:tr>
            </a:tbl>
          </a:graphicData>
        </a:graphic>
      </p:graphicFrame>
      <p:sp>
        <p:nvSpPr>
          <p:cNvPr id="10" name="TextBox 9">
            <a:extLst>
              <a:ext uri="{FF2B5EF4-FFF2-40B4-BE49-F238E27FC236}">
                <a16:creationId xmlns:a16="http://schemas.microsoft.com/office/drawing/2014/main" id="{E45FC519-6336-C49D-9333-3823CE6153AE}"/>
              </a:ext>
            </a:extLst>
          </p:cNvPr>
          <p:cNvSpPr txBox="1"/>
          <p:nvPr/>
        </p:nvSpPr>
        <p:spPr>
          <a:xfrm>
            <a:off x="2700669" y="6398862"/>
            <a:ext cx="1623265"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Local Variables</a:t>
            </a:r>
          </a:p>
        </p:txBody>
      </p:sp>
      <p:sp>
        <p:nvSpPr>
          <p:cNvPr id="12" name="TextBox 11">
            <a:extLst>
              <a:ext uri="{FF2B5EF4-FFF2-40B4-BE49-F238E27FC236}">
                <a16:creationId xmlns:a16="http://schemas.microsoft.com/office/drawing/2014/main" id="{57B68C63-B39B-C2F3-A736-85B0DD3B5FDC}"/>
              </a:ext>
            </a:extLst>
          </p:cNvPr>
          <p:cNvSpPr txBox="1"/>
          <p:nvPr/>
        </p:nvSpPr>
        <p:spPr>
          <a:xfrm>
            <a:off x="8212093" y="6360659"/>
            <a:ext cx="697627"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Stack</a:t>
            </a:r>
          </a:p>
        </p:txBody>
      </p:sp>
    </p:spTree>
    <p:extLst>
      <p:ext uri="{BB962C8B-B14F-4D97-AF65-F5344CB8AC3E}">
        <p14:creationId xmlns:p14="http://schemas.microsoft.com/office/powerpoint/2010/main" val="29988727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2B84-771E-8834-A097-B4EAF12F85D2}"/>
              </a:ext>
            </a:extLst>
          </p:cNvPr>
          <p:cNvSpPr>
            <a:spLocks noGrp="1"/>
          </p:cNvSpPr>
          <p:nvPr>
            <p:ph type="title"/>
          </p:nvPr>
        </p:nvSpPr>
        <p:spPr/>
        <p:txBody>
          <a:bodyPr/>
          <a:lstStyle/>
          <a:p>
            <a:r>
              <a:rPr lang="en-US" err="1"/>
              <a:t>ForLoop</a:t>
            </a:r>
            <a:r>
              <a:rPr lang="en-US"/>
              <a:t> Bytecode</a:t>
            </a:r>
          </a:p>
        </p:txBody>
      </p:sp>
      <p:pic>
        <p:nvPicPr>
          <p:cNvPr id="7" name="Content Placeholder 6">
            <a:extLst>
              <a:ext uri="{FF2B5EF4-FFF2-40B4-BE49-F238E27FC236}">
                <a16:creationId xmlns:a16="http://schemas.microsoft.com/office/drawing/2014/main" id="{847F8CFD-82D1-63B1-A38D-E6D48CDA0B3D}"/>
              </a:ext>
            </a:extLst>
          </p:cNvPr>
          <p:cNvPicPr>
            <a:picLocks noGrp="1" noChangeAspect="1"/>
          </p:cNvPicPr>
          <p:nvPr>
            <p:ph idx="1"/>
          </p:nvPr>
        </p:nvPicPr>
        <p:blipFill rotWithShape="1">
          <a:blip r:embed="rId3"/>
          <a:srcRect l="-52" t="35226" r="59080"/>
          <a:stretch/>
        </p:blipFill>
        <p:spPr>
          <a:xfrm>
            <a:off x="7346769" y="2686163"/>
            <a:ext cx="3344042" cy="3219466"/>
          </a:xfrm>
        </p:spPr>
      </p:pic>
      <p:pic>
        <p:nvPicPr>
          <p:cNvPr id="8" name="Picture 7">
            <a:extLst>
              <a:ext uri="{FF2B5EF4-FFF2-40B4-BE49-F238E27FC236}">
                <a16:creationId xmlns:a16="http://schemas.microsoft.com/office/drawing/2014/main" id="{FCA9340A-98FC-9C84-D474-6E8361C45D0C}"/>
              </a:ext>
            </a:extLst>
          </p:cNvPr>
          <p:cNvPicPr>
            <a:picLocks noChangeAspect="1"/>
          </p:cNvPicPr>
          <p:nvPr/>
        </p:nvPicPr>
        <p:blipFill>
          <a:blip r:embed="rId4"/>
          <a:stretch>
            <a:fillRect/>
          </a:stretch>
        </p:blipFill>
        <p:spPr>
          <a:xfrm>
            <a:off x="476092" y="2797549"/>
            <a:ext cx="6728772" cy="2996694"/>
          </a:xfrm>
          <a:prstGeom prst="rect">
            <a:avLst/>
          </a:prstGeom>
        </p:spPr>
      </p:pic>
    </p:spTree>
    <p:extLst>
      <p:ext uri="{BB962C8B-B14F-4D97-AF65-F5344CB8AC3E}">
        <p14:creationId xmlns:p14="http://schemas.microsoft.com/office/powerpoint/2010/main" val="8190136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22C77-51F4-A2D7-2967-52831A385A34}"/>
              </a:ext>
            </a:extLst>
          </p:cNvPr>
          <p:cNvSpPr>
            <a:spLocks noGrp="1"/>
          </p:cNvSpPr>
          <p:nvPr>
            <p:ph type="title"/>
          </p:nvPr>
        </p:nvSpPr>
        <p:spPr/>
        <p:txBody>
          <a:bodyPr/>
          <a:lstStyle/>
          <a:p>
            <a:r>
              <a:rPr lang="en-US"/>
              <a:t>Stack</a:t>
            </a:r>
          </a:p>
        </p:txBody>
      </p:sp>
      <p:graphicFrame>
        <p:nvGraphicFramePr>
          <p:cNvPr id="8" name="Table 8">
            <a:extLst>
              <a:ext uri="{FF2B5EF4-FFF2-40B4-BE49-F238E27FC236}">
                <a16:creationId xmlns:a16="http://schemas.microsoft.com/office/drawing/2014/main" id="{7DFDB9CC-8B8D-6120-0675-23BA73948146}"/>
              </a:ext>
            </a:extLst>
          </p:cNvPr>
          <p:cNvGraphicFramePr>
            <a:graphicFrameLocks noGrp="1"/>
          </p:cNvGraphicFramePr>
          <p:nvPr>
            <p:ph sz="half" idx="1"/>
          </p:nvPr>
        </p:nvGraphicFramePr>
        <p:xfrm>
          <a:off x="1920875" y="2438400"/>
          <a:ext cx="4159250" cy="3931920"/>
        </p:xfrm>
        <a:graphic>
          <a:graphicData uri="http://schemas.openxmlformats.org/drawingml/2006/table">
            <a:tbl>
              <a:tblPr firstRow="1" bandRow="1">
                <a:tableStyleId>{5C22544A-7EE6-4342-B048-85BDC9FD1C3A}</a:tableStyleId>
              </a:tblPr>
              <a:tblGrid>
                <a:gridCol w="4159250">
                  <a:extLst>
                    <a:ext uri="{9D8B030D-6E8A-4147-A177-3AD203B41FA5}">
                      <a16:colId xmlns:a16="http://schemas.microsoft.com/office/drawing/2014/main" val="271718070"/>
                    </a:ext>
                  </a:extLst>
                </a:gridCol>
              </a:tblGrid>
              <a:tr h="1219200">
                <a:tc>
                  <a:txBody>
                    <a:bodyPr/>
                    <a:lstStyle/>
                    <a:p>
                      <a:r>
                        <a:rPr lang="en-US" sz="8000" b="0">
                          <a:solidFill>
                            <a:schemeClr val="tx1"/>
                          </a:solidFill>
                          <a:latin typeface="Times New Roman" panose="02020603050405020304" pitchFamily="18" charset="0"/>
                          <a:cs typeface="Times New Roman" panose="02020603050405020304" pitchFamily="18" charset="0"/>
                        </a:rPr>
                        <a:t>0</a:t>
                      </a:r>
                    </a:p>
                  </a:txBody>
                  <a:tcPr>
                    <a:solidFill>
                      <a:schemeClr val="accent2">
                        <a:lumMod val="20000"/>
                        <a:lumOff val="80000"/>
                      </a:schemeClr>
                    </a:solidFill>
                  </a:tcPr>
                </a:tc>
                <a:extLst>
                  <a:ext uri="{0D108BD9-81ED-4DB2-BD59-A6C34878D82A}">
                    <a16:rowId xmlns:a16="http://schemas.microsoft.com/office/drawing/2014/main" val="108706394"/>
                  </a:ext>
                </a:extLst>
              </a:tr>
              <a:tr h="1219200">
                <a:tc>
                  <a:txBody>
                    <a:bodyPr/>
                    <a:lstStyle/>
                    <a:p>
                      <a:r>
                        <a:rPr lang="en-US" sz="8000">
                          <a:latin typeface="Times New Roman" panose="02020603050405020304" pitchFamily="18" charset="0"/>
                          <a:cs typeface="Times New Roman" panose="02020603050405020304" pitchFamily="18" charset="0"/>
                        </a:rPr>
                        <a:t>0</a:t>
                      </a:r>
                    </a:p>
                  </a:txBody>
                  <a:tcPr>
                    <a:solidFill>
                      <a:schemeClr val="accent2">
                        <a:lumMod val="20000"/>
                        <a:lumOff val="80000"/>
                      </a:schemeClr>
                    </a:solidFill>
                  </a:tcPr>
                </a:tc>
                <a:extLst>
                  <a:ext uri="{0D108BD9-81ED-4DB2-BD59-A6C34878D82A}">
                    <a16:rowId xmlns:a16="http://schemas.microsoft.com/office/drawing/2014/main" val="3709518506"/>
                  </a:ext>
                </a:extLst>
              </a:tr>
              <a:tr h="1219200">
                <a:tc>
                  <a:txBody>
                    <a:bodyPr/>
                    <a:lstStyle/>
                    <a:p>
                      <a:r>
                        <a:rPr lang="en-US" sz="8000">
                          <a:latin typeface="Times New Roman" panose="02020603050405020304" pitchFamily="18" charset="0"/>
                          <a:cs typeface="Times New Roman" panose="02020603050405020304" pitchFamily="18" charset="0"/>
                        </a:rPr>
                        <a:t>this</a:t>
                      </a:r>
                    </a:p>
                  </a:txBody>
                  <a:tcPr>
                    <a:solidFill>
                      <a:schemeClr val="accent2">
                        <a:lumMod val="20000"/>
                        <a:lumOff val="80000"/>
                      </a:schemeClr>
                    </a:solidFill>
                  </a:tcPr>
                </a:tc>
                <a:extLst>
                  <a:ext uri="{0D108BD9-81ED-4DB2-BD59-A6C34878D82A}">
                    <a16:rowId xmlns:a16="http://schemas.microsoft.com/office/drawing/2014/main" val="3749837774"/>
                  </a:ext>
                </a:extLst>
              </a:tr>
            </a:tbl>
          </a:graphicData>
        </a:graphic>
      </p:graphicFrame>
      <p:sp>
        <p:nvSpPr>
          <p:cNvPr id="10" name="TextBox 9">
            <a:extLst>
              <a:ext uri="{FF2B5EF4-FFF2-40B4-BE49-F238E27FC236}">
                <a16:creationId xmlns:a16="http://schemas.microsoft.com/office/drawing/2014/main" id="{E45FC519-6336-C49D-9333-3823CE6153AE}"/>
              </a:ext>
            </a:extLst>
          </p:cNvPr>
          <p:cNvSpPr txBox="1"/>
          <p:nvPr/>
        </p:nvSpPr>
        <p:spPr>
          <a:xfrm>
            <a:off x="2700669" y="6398862"/>
            <a:ext cx="1623265"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Local Variables</a:t>
            </a:r>
          </a:p>
        </p:txBody>
      </p:sp>
      <p:sp>
        <p:nvSpPr>
          <p:cNvPr id="12" name="TextBox 11">
            <a:extLst>
              <a:ext uri="{FF2B5EF4-FFF2-40B4-BE49-F238E27FC236}">
                <a16:creationId xmlns:a16="http://schemas.microsoft.com/office/drawing/2014/main" id="{57B68C63-B39B-C2F3-A736-85B0DD3B5FDC}"/>
              </a:ext>
            </a:extLst>
          </p:cNvPr>
          <p:cNvSpPr txBox="1"/>
          <p:nvPr/>
        </p:nvSpPr>
        <p:spPr>
          <a:xfrm>
            <a:off x="8212093" y="6360659"/>
            <a:ext cx="697627"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Stack</a:t>
            </a:r>
          </a:p>
        </p:txBody>
      </p:sp>
      <p:sp>
        <p:nvSpPr>
          <p:cNvPr id="4" name="Content Placeholder 3">
            <a:extLst>
              <a:ext uri="{FF2B5EF4-FFF2-40B4-BE49-F238E27FC236}">
                <a16:creationId xmlns:a16="http://schemas.microsoft.com/office/drawing/2014/main" id="{D05BD03D-36FC-66AE-AD22-0BC7DDFFB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0862568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2B84-771E-8834-A097-B4EAF12F85D2}"/>
              </a:ext>
            </a:extLst>
          </p:cNvPr>
          <p:cNvSpPr>
            <a:spLocks noGrp="1"/>
          </p:cNvSpPr>
          <p:nvPr>
            <p:ph type="title"/>
          </p:nvPr>
        </p:nvSpPr>
        <p:spPr/>
        <p:txBody>
          <a:bodyPr/>
          <a:lstStyle/>
          <a:p>
            <a:r>
              <a:rPr lang="en-US" err="1"/>
              <a:t>ForLoop</a:t>
            </a:r>
            <a:r>
              <a:rPr lang="en-US"/>
              <a:t> Bytecode</a:t>
            </a:r>
          </a:p>
        </p:txBody>
      </p:sp>
      <p:pic>
        <p:nvPicPr>
          <p:cNvPr id="7" name="Content Placeholder 6">
            <a:extLst>
              <a:ext uri="{FF2B5EF4-FFF2-40B4-BE49-F238E27FC236}">
                <a16:creationId xmlns:a16="http://schemas.microsoft.com/office/drawing/2014/main" id="{847F8CFD-82D1-63B1-A38D-E6D48CDA0B3D}"/>
              </a:ext>
            </a:extLst>
          </p:cNvPr>
          <p:cNvPicPr>
            <a:picLocks noGrp="1" noChangeAspect="1"/>
          </p:cNvPicPr>
          <p:nvPr>
            <p:ph idx="1"/>
          </p:nvPr>
        </p:nvPicPr>
        <p:blipFill rotWithShape="1">
          <a:blip r:embed="rId3"/>
          <a:srcRect l="-52" t="35226" r="59080"/>
          <a:stretch/>
        </p:blipFill>
        <p:spPr>
          <a:xfrm>
            <a:off x="7346769" y="2686163"/>
            <a:ext cx="3344042" cy="3219466"/>
          </a:xfrm>
        </p:spPr>
      </p:pic>
      <p:pic>
        <p:nvPicPr>
          <p:cNvPr id="8" name="Picture 7">
            <a:extLst>
              <a:ext uri="{FF2B5EF4-FFF2-40B4-BE49-F238E27FC236}">
                <a16:creationId xmlns:a16="http://schemas.microsoft.com/office/drawing/2014/main" id="{FCA9340A-98FC-9C84-D474-6E8361C45D0C}"/>
              </a:ext>
            </a:extLst>
          </p:cNvPr>
          <p:cNvPicPr>
            <a:picLocks noChangeAspect="1"/>
          </p:cNvPicPr>
          <p:nvPr/>
        </p:nvPicPr>
        <p:blipFill>
          <a:blip r:embed="rId4"/>
          <a:stretch>
            <a:fillRect/>
          </a:stretch>
        </p:blipFill>
        <p:spPr>
          <a:xfrm>
            <a:off x="476092" y="2797549"/>
            <a:ext cx="6728772" cy="2996694"/>
          </a:xfrm>
          <a:prstGeom prst="rect">
            <a:avLst/>
          </a:prstGeom>
        </p:spPr>
      </p:pic>
    </p:spTree>
    <p:extLst>
      <p:ext uri="{BB962C8B-B14F-4D97-AF65-F5344CB8AC3E}">
        <p14:creationId xmlns:p14="http://schemas.microsoft.com/office/powerpoint/2010/main" val="5758325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22C77-51F4-A2D7-2967-52831A385A34}"/>
              </a:ext>
            </a:extLst>
          </p:cNvPr>
          <p:cNvSpPr>
            <a:spLocks noGrp="1"/>
          </p:cNvSpPr>
          <p:nvPr>
            <p:ph type="title"/>
          </p:nvPr>
        </p:nvSpPr>
        <p:spPr/>
        <p:txBody>
          <a:bodyPr/>
          <a:lstStyle/>
          <a:p>
            <a:r>
              <a:rPr lang="en-US"/>
              <a:t>Stack</a:t>
            </a:r>
          </a:p>
        </p:txBody>
      </p:sp>
      <p:graphicFrame>
        <p:nvGraphicFramePr>
          <p:cNvPr id="8" name="Table 8">
            <a:extLst>
              <a:ext uri="{FF2B5EF4-FFF2-40B4-BE49-F238E27FC236}">
                <a16:creationId xmlns:a16="http://schemas.microsoft.com/office/drawing/2014/main" id="{7DFDB9CC-8B8D-6120-0675-23BA73948146}"/>
              </a:ext>
            </a:extLst>
          </p:cNvPr>
          <p:cNvGraphicFramePr>
            <a:graphicFrameLocks noGrp="1"/>
          </p:cNvGraphicFramePr>
          <p:nvPr>
            <p:ph sz="half" idx="1"/>
            <p:extLst>
              <p:ext uri="{D42A27DB-BD31-4B8C-83A1-F6EECF244321}">
                <p14:modId xmlns:p14="http://schemas.microsoft.com/office/powerpoint/2010/main" val="4116354266"/>
              </p:ext>
            </p:extLst>
          </p:nvPr>
        </p:nvGraphicFramePr>
        <p:xfrm>
          <a:off x="1920875" y="2438400"/>
          <a:ext cx="4159250" cy="3931920"/>
        </p:xfrm>
        <a:graphic>
          <a:graphicData uri="http://schemas.openxmlformats.org/drawingml/2006/table">
            <a:tbl>
              <a:tblPr firstRow="1" bandRow="1">
                <a:tableStyleId>{5C22544A-7EE6-4342-B048-85BDC9FD1C3A}</a:tableStyleId>
              </a:tblPr>
              <a:tblGrid>
                <a:gridCol w="4159250">
                  <a:extLst>
                    <a:ext uri="{9D8B030D-6E8A-4147-A177-3AD203B41FA5}">
                      <a16:colId xmlns:a16="http://schemas.microsoft.com/office/drawing/2014/main" val="271718070"/>
                    </a:ext>
                  </a:extLst>
                </a:gridCol>
              </a:tblGrid>
              <a:tr h="1219200">
                <a:tc>
                  <a:txBody>
                    <a:bodyPr/>
                    <a:lstStyle/>
                    <a:p>
                      <a:r>
                        <a:rPr lang="en-US" sz="8000" b="0">
                          <a:solidFill>
                            <a:schemeClr val="tx1"/>
                          </a:solidFill>
                          <a:latin typeface="Times New Roman" panose="02020603050405020304" pitchFamily="18" charset="0"/>
                          <a:cs typeface="Times New Roman" panose="02020603050405020304" pitchFamily="18" charset="0"/>
                        </a:rPr>
                        <a:t>1</a:t>
                      </a:r>
                    </a:p>
                  </a:txBody>
                  <a:tcPr>
                    <a:solidFill>
                      <a:schemeClr val="accent2">
                        <a:lumMod val="20000"/>
                        <a:lumOff val="80000"/>
                      </a:schemeClr>
                    </a:solidFill>
                  </a:tcPr>
                </a:tc>
                <a:extLst>
                  <a:ext uri="{0D108BD9-81ED-4DB2-BD59-A6C34878D82A}">
                    <a16:rowId xmlns:a16="http://schemas.microsoft.com/office/drawing/2014/main" val="108706394"/>
                  </a:ext>
                </a:extLst>
              </a:tr>
              <a:tr h="1219200">
                <a:tc>
                  <a:txBody>
                    <a:bodyPr/>
                    <a:lstStyle/>
                    <a:p>
                      <a:r>
                        <a:rPr lang="en-US" sz="8000">
                          <a:latin typeface="Times New Roman" panose="02020603050405020304" pitchFamily="18" charset="0"/>
                          <a:cs typeface="Times New Roman" panose="02020603050405020304" pitchFamily="18" charset="0"/>
                        </a:rPr>
                        <a:t>1</a:t>
                      </a:r>
                    </a:p>
                  </a:txBody>
                  <a:tcPr>
                    <a:solidFill>
                      <a:schemeClr val="accent2">
                        <a:lumMod val="20000"/>
                        <a:lumOff val="80000"/>
                      </a:schemeClr>
                    </a:solidFill>
                  </a:tcPr>
                </a:tc>
                <a:extLst>
                  <a:ext uri="{0D108BD9-81ED-4DB2-BD59-A6C34878D82A}">
                    <a16:rowId xmlns:a16="http://schemas.microsoft.com/office/drawing/2014/main" val="3709518506"/>
                  </a:ext>
                </a:extLst>
              </a:tr>
              <a:tr h="1219200">
                <a:tc>
                  <a:txBody>
                    <a:bodyPr/>
                    <a:lstStyle/>
                    <a:p>
                      <a:r>
                        <a:rPr lang="en-US" sz="8000">
                          <a:latin typeface="Times New Roman" panose="02020603050405020304" pitchFamily="18" charset="0"/>
                          <a:cs typeface="Times New Roman" panose="02020603050405020304" pitchFamily="18" charset="0"/>
                        </a:rPr>
                        <a:t>this</a:t>
                      </a:r>
                    </a:p>
                  </a:txBody>
                  <a:tcPr>
                    <a:solidFill>
                      <a:schemeClr val="accent2">
                        <a:lumMod val="20000"/>
                        <a:lumOff val="80000"/>
                      </a:schemeClr>
                    </a:solidFill>
                  </a:tcPr>
                </a:tc>
                <a:extLst>
                  <a:ext uri="{0D108BD9-81ED-4DB2-BD59-A6C34878D82A}">
                    <a16:rowId xmlns:a16="http://schemas.microsoft.com/office/drawing/2014/main" val="3749837774"/>
                  </a:ext>
                </a:extLst>
              </a:tr>
            </a:tbl>
          </a:graphicData>
        </a:graphic>
      </p:graphicFrame>
      <p:sp>
        <p:nvSpPr>
          <p:cNvPr id="10" name="TextBox 9">
            <a:extLst>
              <a:ext uri="{FF2B5EF4-FFF2-40B4-BE49-F238E27FC236}">
                <a16:creationId xmlns:a16="http://schemas.microsoft.com/office/drawing/2014/main" id="{E45FC519-6336-C49D-9333-3823CE6153AE}"/>
              </a:ext>
            </a:extLst>
          </p:cNvPr>
          <p:cNvSpPr txBox="1"/>
          <p:nvPr/>
        </p:nvSpPr>
        <p:spPr>
          <a:xfrm>
            <a:off x="2700669" y="6398862"/>
            <a:ext cx="1623265"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Local Variables</a:t>
            </a:r>
          </a:p>
        </p:txBody>
      </p:sp>
      <p:sp>
        <p:nvSpPr>
          <p:cNvPr id="12" name="TextBox 11">
            <a:extLst>
              <a:ext uri="{FF2B5EF4-FFF2-40B4-BE49-F238E27FC236}">
                <a16:creationId xmlns:a16="http://schemas.microsoft.com/office/drawing/2014/main" id="{57B68C63-B39B-C2F3-A736-85B0DD3B5FDC}"/>
              </a:ext>
            </a:extLst>
          </p:cNvPr>
          <p:cNvSpPr txBox="1"/>
          <p:nvPr/>
        </p:nvSpPr>
        <p:spPr>
          <a:xfrm>
            <a:off x="8212093" y="6360659"/>
            <a:ext cx="697627"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Stack</a:t>
            </a:r>
          </a:p>
        </p:txBody>
      </p:sp>
      <p:sp>
        <p:nvSpPr>
          <p:cNvPr id="4" name="Content Placeholder 3">
            <a:extLst>
              <a:ext uri="{FF2B5EF4-FFF2-40B4-BE49-F238E27FC236}">
                <a16:creationId xmlns:a16="http://schemas.microsoft.com/office/drawing/2014/main" id="{D05BD03D-36FC-66AE-AD22-0BC7DDFFB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8660574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2B84-771E-8834-A097-B4EAF12F85D2}"/>
              </a:ext>
            </a:extLst>
          </p:cNvPr>
          <p:cNvSpPr>
            <a:spLocks noGrp="1"/>
          </p:cNvSpPr>
          <p:nvPr>
            <p:ph type="title"/>
          </p:nvPr>
        </p:nvSpPr>
        <p:spPr/>
        <p:txBody>
          <a:bodyPr/>
          <a:lstStyle/>
          <a:p>
            <a:r>
              <a:rPr lang="en-US" err="1"/>
              <a:t>ForLoop</a:t>
            </a:r>
            <a:r>
              <a:rPr lang="en-US"/>
              <a:t> Bytecode</a:t>
            </a:r>
          </a:p>
        </p:txBody>
      </p:sp>
      <p:pic>
        <p:nvPicPr>
          <p:cNvPr id="7" name="Content Placeholder 6">
            <a:extLst>
              <a:ext uri="{FF2B5EF4-FFF2-40B4-BE49-F238E27FC236}">
                <a16:creationId xmlns:a16="http://schemas.microsoft.com/office/drawing/2014/main" id="{847F8CFD-82D1-63B1-A38D-E6D48CDA0B3D}"/>
              </a:ext>
            </a:extLst>
          </p:cNvPr>
          <p:cNvPicPr>
            <a:picLocks noGrp="1" noChangeAspect="1"/>
          </p:cNvPicPr>
          <p:nvPr>
            <p:ph idx="1"/>
          </p:nvPr>
        </p:nvPicPr>
        <p:blipFill rotWithShape="1">
          <a:blip r:embed="rId3"/>
          <a:srcRect l="-52" t="35226" r="59080"/>
          <a:stretch/>
        </p:blipFill>
        <p:spPr>
          <a:xfrm>
            <a:off x="7346769" y="2686163"/>
            <a:ext cx="3344042" cy="3219466"/>
          </a:xfrm>
        </p:spPr>
      </p:pic>
      <p:pic>
        <p:nvPicPr>
          <p:cNvPr id="8" name="Picture 7">
            <a:extLst>
              <a:ext uri="{FF2B5EF4-FFF2-40B4-BE49-F238E27FC236}">
                <a16:creationId xmlns:a16="http://schemas.microsoft.com/office/drawing/2014/main" id="{FCA9340A-98FC-9C84-D474-6E8361C45D0C}"/>
              </a:ext>
            </a:extLst>
          </p:cNvPr>
          <p:cNvPicPr>
            <a:picLocks noChangeAspect="1"/>
          </p:cNvPicPr>
          <p:nvPr/>
        </p:nvPicPr>
        <p:blipFill>
          <a:blip r:embed="rId4"/>
          <a:stretch>
            <a:fillRect/>
          </a:stretch>
        </p:blipFill>
        <p:spPr>
          <a:xfrm>
            <a:off x="476092" y="2797549"/>
            <a:ext cx="6728772" cy="2996694"/>
          </a:xfrm>
          <a:prstGeom prst="rect">
            <a:avLst/>
          </a:prstGeom>
        </p:spPr>
      </p:pic>
    </p:spTree>
    <p:extLst>
      <p:ext uri="{BB962C8B-B14F-4D97-AF65-F5344CB8AC3E}">
        <p14:creationId xmlns:p14="http://schemas.microsoft.com/office/powerpoint/2010/main" val="13828476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22C77-51F4-A2D7-2967-52831A385A34}"/>
              </a:ext>
            </a:extLst>
          </p:cNvPr>
          <p:cNvSpPr>
            <a:spLocks noGrp="1"/>
          </p:cNvSpPr>
          <p:nvPr>
            <p:ph type="title"/>
          </p:nvPr>
        </p:nvSpPr>
        <p:spPr/>
        <p:txBody>
          <a:bodyPr/>
          <a:lstStyle/>
          <a:p>
            <a:r>
              <a:rPr lang="en-US"/>
              <a:t>Stack</a:t>
            </a:r>
          </a:p>
        </p:txBody>
      </p:sp>
      <p:graphicFrame>
        <p:nvGraphicFramePr>
          <p:cNvPr id="9" name="Table 9">
            <a:extLst>
              <a:ext uri="{FF2B5EF4-FFF2-40B4-BE49-F238E27FC236}">
                <a16:creationId xmlns:a16="http://schemas.microsoft.com/office/drawing/2014/main" id="{FEEED235-9DB2-A755-63AB-025113841595}"/>
              </a:ext>
            </a:extLst>
          </p:cNvPr>
          <p:cNvGraphicFramePr>
            <a:graphicFrameLocks noGrp="1"/>
          </p:cNvGraphicFramePr>
          <p:nvPr>
            <p:ph sz="half" idx="2"/>
            <p:extLst>
              <p:ext uri="{D42A27DB-BD31-4B8C-83A1-F6EECF244321}">
                <p14:modId xmlns:p14="http://schemas.microsoft.com/office/powerpoint/2010/main" val="2385242571"/>
              </p:ext>
            </p:extLst>
          </p:nvPr>
        </p:nvGraphicFramePr>
        <p:xfrm>
          <a:off x="6530975" y="2438399"/>
          <a:ext cx="4159250" cy="3657600"/>
        </p:xfrm>
        <a:graphic>
          <a:graphicData uri="http://schemas.openxmlformats.org/drawingml/2006/table">
            <a:tbl>
              <a:tblPr firstRow="1" bandRow="1">
                <a:tableStyleId>{5C22544A-7EE6-4342-B048-85BDC9FD1C3A}</a:tableStyleId>
              </a:tblPr>
              <a:tblGrid>
                <a:gridCol w="4159250">
                  <a:extLst>
                    <a:ext uri="{9D8B030D-6E8A-4147-A177-3AD203B41FA5}">
                      <a16:colId xmlns:a16="http://schemas.microsoft.com/office/drawing/2014/main" val="1892875361"/>
                    </a:ext>
                  </a:extLst>
                </a:gridCol>
              </a:tblGrid>
              <a:tr h="1828800">
                <a:tc>
                  <a:txBody>
                    <a:bodyPr/>
                    <a:lstStyle/>
                    <a:p>
                      <a:r>
                        <a:rPr lang="en-US" sz="8000" b="0">
                          <a:solidFill>
                            <a:schemeClr val="tx1"/>
                          </a:solidFill>
                          <a:latin typeface="Times New Roman" panose="02020603050405020304" pitchFamily="18" charset="0"/>
                          <a:cs typeface="Times New Roman" panose="02020603050405020304" pitchFamily="18" charset="0"/>
                        </a:rPr>
                        <a:t>10</a:t>
                      </a:r>
                    </a:p>
                  </a:txBody>
                  <a:tcPr>
                    <a:solidFill>
                      <a:schemeClr val="accent5">
                        <a:lumMod val="20000"/>
                        <a:lumOff val="80000"/>
                      </a:schemeClr>
                    </a:solidFill>
                  </a:tcPr>
                </a:tc>
                <a:extLst>
                  <a:ext uri="{0D108BD9-81ED-4DB2-BD59-A6C34878D82A}">
                    <a16:rowId xmlns:a16="http://schemas.microsoft.com/office/drawing/2014/main" val="1665756882"/>
                  </a:ext>
                </a:extLst>
              </a:tr>
              <a:tr h="1828800">
                <a:tc>
                  <a:txBody>
                    <a:bodyPr/>
                    <a:lstStyle/>
                    <a:p>
                      <a:r>
                        <a:rPr lang="en-US" sz="8000">
                          <a:latin typeface="Times New Roman" panose="02020603050405020304" pitchFamily="18" charset="0"/>
                          <a:cs typeface="Times New Roman" panose="02020603050405020304" pitchFamily="18" charset="0"/>
                        </a:rPr>
                        <a:t>1</a:t>
                      </a:r>
                    </a:p>
                  </a:txBody>
                  <a:tcPr>
                    <a:solidFill>
                      <a:schemeClr val="accent5">
                        <a:lumMod val="20000"/>
                        <a:lumOff val="80000"/>
                      </a:schemeClr>
                    </a:solidFill>
                  </a:tcPr>
                </a:tc>
                <a:extLst>
                  <a:ext uri="{0D108BD9-81ED-4DB2-BD59-A6C34878D82A}">
                    <a16:rowId xmlns:a16="http://schemas.microsoft.com/office/drawing/2014/main" val="3684673702"/>
                  </a:ext>
                </a:extLst>
              </a:tr>
            </a:tbl>
          </a:graphicData>
        </a:graphic>
      </p:graphicFrame>
      <p:graphicFrame>
        <p:nvGraphicFramePr>
          <p:cNvPr id="8" name="Table 8">
            <a:extLst>
              <a:ext uri="{FF2B5EF4-FFF2-40B4-BE49-F238E27FC236}">
                <a16:creationId xmlns:a16="http://schemas.microsoft.com/office/drawing/2014/main" id="{7DFDB9CC-8B8D-6120-0675-23BA73948146}"/>
              </a:ext>
            </a:extLst>
          </p:cNvPr>
          <p:cNvGraphicFramePr>
            <a:graphicFrameLocks noGrp="1"/>
          </p:cNvGraphicFramePr>
          <p:nvPr>
            <p:ph sz="half" idx="1"/>
            <p:extLst>
              <p:ext uri="{D42A27DB-BD31-4B8C-83A1-F6EECF244321}">
                <p14:modId xmlns:p14="http://schemas.microsoft.com/office/powerpoint/2010/main" val="1147689782"/>
              </p:ext>
            </p:extLst>
          </p:nvPr>
        </p:nvGraphicFramePr>
        <p:xfrm>
          <a:off x="1920875" y="2438400"/>
          <a:ext cx="4159250" cy="3931920"/>
        </p:xfrm>
        <a:graphic>
          <a:graphicData uri="http://schemas.openxmlformats.org/drawingml/2006/table">
            <a:tbl>
              <a:tblPr firstRow="1" bandRow="1">
                <a:tableStyleId>{5C22544A-7EE6-4342-B048-85BDC9FD1C3A}</a:tableStyleId>
              </a:tblPr>
              <a:tblGrid>
                <a:gridCol w="4159250">
                  <a:extLst>
                    <a:ext uri="{9D8B030D-6E8A-4147-A177-3AD203B41FA5}">
                      <a16:colId xmlns:a16="http://schemas.microsoft.com/office/drawing/2014/main" val="271718070"/>
                    </a:ext>
                  </a:extLst>
                </a:gridCol>
              </a:tblGrid>
              <a:tr h="1219200">
                <a:tc>
                  <a:txBody>
                    <a:bodyPr/>
                    <a:lstStyle/>
                    <a:p>
                      <a:r>
                        <a:rPr lang="en-US" sz="8000" b="0">
                          <a:solidFill>
                            <a:schemeClr val="tx1"/>
                          </a:solidFill>
                          <a:latin typeface="Times New Roman" panose="02020603050405020304" pitchFamily="18" charset="0"/>
                          <a:cs typeface="Times New Roman" panose="02020603050405020304" pitchFamily="18" charset="0"/>
                        </a:rPr>
                        <a:t>1</a:t>
                      </a:r>
                    </a:p>
                  </a:txBody>
                  <a:tcPr>
                    <a:solidFill>
                      <a:schemeClr val="accent2">
                        <a:lumMod val="20000"/>
                        <a:lumOff val="80000"/>
                      </a:schemeClr>
                    </a:solidFill>
                  </a:tcPr>
                </a:tc>
                <a:extLst>
                  <a:ext uri="{0D108BD9-81ED-4DB2-BD59-A6C34878D82A}">
                    <a16:rowId xmlns:a16="http://schemas.microsoft.com/office/drawing/2014/main" val="108706394"/>
                  </a:ext>
                </a:extLst>
              </a:tr>
              <a:tr h="1219200">
                <a:tc>
                  <a:txBody>
                    <a:bodyPr/>
                    <a:lstStyle/>
                    <a:p>
                      <a:r>
                        <a:rPr lang="en-US" sz="8000">
                          <a:latin typeface="Times New Roman" panose="02020603050405020304" pitchFamily="18" charset="0"/>
                          <a:cs typeface="Times New Roman" panose="02020603050405020304" pitchFamily="18" charset="0"/>
                        </a:rPr>
                        <a:t>1</a:t>
                      </a:r>
                    </a:p>
                  </a:txBody>
                  <a:tcPr>
                    <a:solidFill>
                      <a:schemeClr val="accent2">
                        <a:lumMod val="20000"/>
                        <a:lumOff val="80000"/>
                      </a:schemeClr>
                    </a:solidFill>
                  </a:tcPr>
                </a:tc>
                <a:extLst>
                  <a:ext uri="{0D108BD9-81ED-4DB2-BD59-A6C34878D82A}">
                    <a16:rowId xmlns:a16="http://schemas.microsoft.com/office/drawing/2014/main" val="3709518506"/>
                  </a:ext>
                </a:extLst>
              </a:tr>
              <a:tr h="1219200">
                <a:tc>
                  <a:txBody>
                    <a:bodyPr/>
                    <a:lstStyle/>
                    <a:p>
                      <a:r>
                        <a:rPr lang="en-US" sz="8000">
                          <a:latin typeface="Times New Roman" panose="02020603050405020304" pitchFamily="18" charset="0"/>
                          <a:cs typeface="Times New Roman" panose="02020603050405020304" pitchFamily="18" charset="0"/>
                        </a:rPr>
                        <a:t>this</a:t>
                      </a:r>
                    </a:p>
                  </a:txBody>
                  <a:tcPr>
                    <a:solidFill>
                      <a:schemeClr val="accent2">
                        <a:lumMod val="20000"/>
                        <a:lumOff val="80000"/>
                      </a:schemeClr>
                    </a:solidFill>
                  </a:tcPr>
                </a:tc>
                <a:extLst>
                  <a:ext uri="{0D108BD9-81ED-4DB2-BD59-A6C34878D82A}">
                    <a16:rowId xmlns:a16="http://schemas.microsoft.com/office/drawing/2014/main" val="3749837774"/>
                  </a:ext>
                </a:extLst>
              </a:tr>
            </a:tbl>
          </a:graphicData>
        </a:graphic>
      </p:graphicFrame>
      <p:sp>
        <p:nvSpPr>
          <p:cNvPr id="10" name="TextBox 9">
            <a:extLst>
              <a:ext uri="{FF2B5EF4-FFF2-40B4-BE49-F238E27FC236}">
                <a16:creationId xmlns:a16="http://schemas.microsoft.com/office/drawing/2014/main" id="{E45FC519-6336-C49D-9333-3823CE6153AE}"/>
              </a:ext>
            </a:extLst>
          </p:cNvPr>
          <p:cNvSpPr txBox="1"/>
          <p:nvPr/>
        </p:nvSpPr>
        <p:spPr>
          <a:xfrm>
            <a:off x="2700669" y="6398862"/>
            <a:ext cx="1623265"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Local Variables</a:t>
            </a:r>
          </a:p>
        </p:txBody>
      </p:sp>
      <p:sp>
        <p:nvSpPr>
          <p:cNvPr id="12" name="TextBox 11">
            <a:extLst>
              <a:ext uri="{FF2B5EF4-FFF2-40B4-BE49-F238E27FC236}">
                <a16:creationId xmlns:a16="http://schemas.microsoft.com/office/drawing/2014/main" id="{57B68C63-B39B-C2F3-A736-85B0DD3B5FDC}"/>
              </a:ext>
            </a:extLst>
          </p:cNvPr>
          <p:cNvSpPr txBox="1"/>
          <p:nvPr/>
        </p:nvSpPr>
        <p:spPr>
          <a:xfrm>
            <a:off x="8212093" y="6360659"/>
            <a:ext cx="697627"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Stack</a:t>
            </a:r>
          </a:p>
        </p:txBody>
      </p:sp>
    </p:spTree>
    <p:extLst>
      <p:ext uri="{BB962C8B-B14F-4D97-AF65-F5344CB8AC3E}">
        <p14:creationId xmlns:p14="http://schemas.microsoft.com/office/powerpoint/2010/main" val="14743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Java: Patrick Naughton</a:t>
            </a:r>
            <a:endParaRPr lang="en-US" sz="4000">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6" name="TextBox 5">
            <a:extLst>
              <a:ext uri="{FF2B5EF4-FFF2-40B4-BE49-F238E27FC236}">
                <a16:creationId xmlns:a16="http://schemas.microsoft.com/office/drawing/2014/main" id="{6FA563BF-4B6A-AC9C-43C2-BBB7B81CA3AD}"/>
              </a:ext>
            </a:extLst>
          </p:cNvPr>
          <p:cNvSpPr txBox="1"/>
          <p:nvPr/>
        </p:nvSpPr>
        <p:spPr>
          <a:xfrm>
            <a:off x="162127" y="1848255"/>
            <a:ext cx="11284085" cy="52014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400">
                <a:cs typeface="Calibri"/>
              </a:rPr>
              <a:t>Patrick is an American software developer and one of the creators of the Java programming language</a:t>
            </a:r>
          </a:p>
          <a:p>
            <a:pPr marL="285750" indent="-285750">
              <a:buFont typeface="Calibri"/>
              <a:buChar char="-"/>
            </a:pPr>
            <a:r>
              <a:rPr lang="en-US" sz="2400">
                <a:cs typeface="Calibri"/>
              </a:rPr>
              <a:t>While at </a:t>
            </a:r>
            <a:r>
              <a:rPr lang="en-US" sz="2400">
                <a:ea typeface="+mn-lt"/>
                <a:cs typeface="+mn-lt"/>
              </a:rPr>
              <a:t>Sun Microsystems Corporation, Patrick became frustrated with the state of Sun's C++ and C API tools. Patrick worked with James and Mike onto the "Green Project", attempting to develop a new technology for programming next generation smart appliances.</a:t>
            </a:r>
          </a:p>
          <a:p>
            <a:pPr marL="285750" indent="-285750">
              <a:buFont typeface="Calibri"/>
              <a:buChar char="-"/>
            </a:pPr>
            <a:r>
              <a:rPr lang="en-US" sz="2400">
                <a:cs typeface="Calibri"/>
              </a:rPr>
              <a:t>Patrick graduated from Clarkson University</a:t>
            </a:r>
          </a:p>
          <a:p>
            <a:pPr marL="285750" indent="-285750">
              <a:buFont typeface="Calibri"/>
              <a:buChar char="-"/>
            </a:pPr>
            <a:r>
              <a:rPr lang="en-US" sz="2400">
                <a:cs typeface="Calibri"/>
              </a:rPr>
              <a:t>After leaving </a:t>
            </a:r>
            <a:r>
              <a:rPr lang="en-US" sz="2400">
                <a:ea typeface="+mn-lt"/>
                <a:cs typeface="+mn-lt"/>
              </a:rPr>
              <a:t>Sun Microsystems Corporation, Patrick joined Starwave to develop Java server applications for web sites. He then joined Walt Disney for the executive vice president position in 1998.</a:t>
            </a:r>
          </a:p>
          <a:p>
            <a:pPr marL="285750" indent="-285750">
              <a:buFont typeface="Calibri"/>
              <a:buChar char="-"/>
            </a:pPr>
            <a:r>
              <a:rPr lang="en-US" sz="2400">
                <a:cs typeface="Calibri"/>
              </a:rPr>
              <a:t>In 1999, Patrick violated laws and was found guilty of crime arrest. He served five years of probation and nine months of home detention, along with $20,000 fine.</a:t>
            </a:r>
          </a:p>
          <a:p>
            <a:pPr marL="285750" indent="-285750">
              <a:buFont typeface="Calibri"/>
              <a:buChar char="-"/>
            </a:pPr>
            <a:r>
              <a:rPr lang="en-US" sz="2400">
                <a:cs typeface="Calibri"/>
              </a:rPr>
              <a:t>There isn't any more information found in the internet of Patrick since arrest.</a:t>
            </a:r>
          </a:p>
          <a:p>
            <a:pPr marL="285750" indent="-285750">
              <a:buFont typeface="Calibri"/>
              <a:buChar char="-"/>
            </a:pPr>
            <a:endParaRPr lang="en-US" sz="2000">
              <a:cs typeface="Calibri"/>
            </a:endParaRPr>
          </a:p>
        </p:txBody>
      </p:sp>
      <p:pic>
        <p:nvPicPr>
          <p:cNvPr id="7" name="Picture 8">
            <a:extLst>
              <a:ext uri="{FF2B5EF4-FFF2-40B4-BE49-F238E27FC236}">
                <a16:creationId xmlns:a16="http://schemas.microsoft.com/office/drawing/2014/main" id="{4156A5F9-28BF-3DA8-82B7-9082DC7A081A}"/>
              </a:ext>
            </a:extLst>
          </p:cNvPr>
          <p:cNvPicPr>
            <a:picLocks noChangeAspect="1"/>
          </p:cNvPicPr>
          <p:nvPr/>
        </p:nvPicPr>
        <p:blipFill>
          <a:blip r:embed="rId3"/>
          <a:stretch>
            <a:fillRect/>
          </a:stretch>
        </p:blipFill>
        <p:spPr>
          <a:xfrm>
            <a:off x="10710324" y="-2336"/>
            <a:ext cx="1367466" cy="1658068"/>
          </a:xfrm>
          <a:prstGeom prst="rect">
            <a:avLst/>
          </a:prstGeom>
        </p:spPr>
      </p:pic>
    </p:spTree>
    <p:extLst>
      <p:ext uri="{BB962C8B-B14F-4D97-AF65-F5344CB8AC3E}">
        <p14:creationId xmlns:p14="http://schemas.microsoft.com/office/powerpoint/2010/main" val="25923307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2B84-771E-8834-A097-B4EAF12F85D2}"/>
              </a:ext>
            </a:extLst>
          </p:cNvPr>
          <p:cNvSpPr>
            <a:spLocks noGrp="1"/>
          </p:cNvSpPr>
          <p:nvPr>
            <p:ph type="title"/>
          </p:nvPr>
        </p:nvSpPr>
        <p:spPr/>
        <p:txBody>
          <a:bodyPr/>
          <a:lstStyle/>
          <a:p>
            <a:r>
              <a:rPr lang="en-US" err="1"/>
              <a:t>ForLoop</a:t>
            </a:r>
            <a:r>
              <a:rPr lang="en-US"/>
              <a:t> Bytecode</a:t>
            </a:r>
          </a:p>
        </p:txBody>
      </p:sp>
      <p:pic>
        <p:nvPicPr>
          <p:cNvPr id="7" name="Content Placeholder 6">
            <a:extLst>
              <a:ext uri="{FF2B5EF4-FFF2-40B4-BE49-F238E27FC236}">
                <a16:creationId xmlns:a16="http://schemas.microsoft.com/office/drawing/2014/main" id="{847F8CFD-82D1-63B1-A38D-E6D48CDA0B3D}"/>
              </a:ext>
            </a:extLst>
          </p:cNvPr>
          <p:cNvPicPr>
            <a:picLocks noGrp="1" noChangeAspect="1"/>
          </p:cNvPicPr>
          <p:nvPr>
            <p:ph idx="1"/>
          </p:nvPr>
        </p:nvPicPr>
        <p:blipFill rotWithShape="1">
          <a:blip r:embed="rId3"/>
          <a:srcRect l="-52" t="35226" r="59080"/>
          <a:stretch/>
        </p:blipFill>
        <p:spPr>
          <a:xfrm>
            <a:off x="7346769" y="2686163"/>
            <a:ext cx="3344042" cy="3219466"/>
          </a:xfrm>
        </p:spPr>
      </p:pic>
      <p:pic>
        <p:nvPicPr>
          <p:cNvPr id="8" name="Picture 7">
            <a:extLst>
              <a:ext uri="{FF2B5EF4-FFF2-40B4-BE49-F238E27FC236}">
                <a16:creationId xmlns:a16="http://schemas.microsoft.com/office/drawing/2014/main" id="{FCA9340A-98FC-9C84-D474-6E8361C45D0C}"/>
              </a:ext>
            </a:extLst>
          </p:cNvPr>
          <p:cNvPicPr>
            <a:picLocks noChangeAspect="1"/>
          </p:cNvPicPr>
          <p:nvPr/>
        </p:nvPicPr>
        <p:blipFill>
          <a:blip r:embed="rId4"/>
          <a:stretch>
            <a:fillRect/>
          </a:stretch>
        </p:blipFill>
        <p:spPr>
          <a:xfrm>
            <a:off x="476092" y="2797549"/>
            <a:ext cx="6728772" cy="2996694"/>
          </a:xfrm>
          <a:prstGeom prst="rect">
            <a:avLst/>
          </a:prstGeom>
        </p:spPr>
      </p:pic>
    </p:spTree>
    <p:extLst>
      <p:ext uri="{BB962C8B-B14F-4D97-AF65-F5344CB8AC3E}">
        <p14:creationId xmlns:p14="http://schemas.microsoft.com/office/powerpoint/2010/main" val="14074015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22C77-51F4-A2D7-2967-52831A385A34}"/>
              </a:ext>
            </a:extLst>
          </p:cNvPr>
          <p:cNvSpPr>
            <a:spLocks noGrp="1"/>
          </p:cNvSpPr>
          <p:nvPr>
            <p:ph type="title"/>
          </p:nvPr>
        </p:nvSpPr>
        <p:spPr/>
        <p:txBody>
          <a:bodyPr/>
          <a:lstStyle/>
          <a:p>
            <a:r>
              <a:rPr lang="en-US"/>
              <a:t>Stack</a:t>
            </a:r>
          </a:p>
        </p:txBody>
      </p:sp>
      <p:graphicFrame>
        <p:nvGraphicFramePr>
          <p:cNvPr id="9" name="Table 9">
            <a:extLst>
              <a:ext uri="{FF2B5EF4-FFF2-40B4-BE49-F238E27FC236}">
                <a16:creationId xmlns:a16="http://schemas.microsoft.com/office/drawing/2014/main" id="{FEEED235-9DB2-A755-63AB-025113841595}"/>
              </a:ext>
            </a:extLst>
          </p:cNvPr>
          <p:cNvGraphicFramePr>
            <a:graphicFrameLocks noGrp="1"/>
          </p:cNvGraphicFramePr>
          <p:nvPr>
            <p:ph sz="half" idx="2"/>
            <p:extLst>
              <p:ext uri="{D42A27DB-BD31-4B8C-83A1-F6EECF244321}">
                <p14:modId xmlns:p14="http://schemas.microsoft.com/office/powerpoint/2010/main" val="806832187"/>
              </p:ext>
            </p:extLst>
          </p:nvPr>
        </p:nvGraphicFramePr>
        <p:xfrm>
          <a:off x="6530975" y="2438399"/>
          <a:ext cx="4159250" cy="3657600"/>
        </p:xfrm>
        <a:graphic>
          <a:graphicData uri="http://schemas.openxmlformats.org/drawingml/2006/table">
            <a:tbl>
              <a:tblPr firstRow="1" bandRow="1">
                <a:tableStyleId>{5C22544A-7EE6-4342-B048-85BDC9FD1C3A}</a:tableStyleId>
              </a:tblPr>
              <a:tblGrid>
                <a:gridCol w="4159250">
                  <a:extLst>
                    <a:ext uri="{9D8B030D-6E8A-4147-A177-3AD203B41FA5}">
                      <a16:colId xmlns:a16="http://schemas.microsoft.com/office/drawing/2014/main" val="1892875361"/>
                    </a:ext>
                  </a:extLst>
                </a:gridCol>
              </a:tblGrid>
              <a:tr h="1828800">
                <a:tc>
                  <a:txBody>
                    <a:bodyPr/>
                    <a:lstStyle/>
                    <a:p>
                      <a:endParaRPr lang="en-US" sz="8000" b="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1665756882"/>
                  </a:ext>
                </a:extLst>
              </a:tr>
              <a:tr h="1828800">
                <a:tc>
                  <a:txBody>
                    <a:bodyPr/>
                    <a:lstStyle/>
                    <a:p>
                      <a:r>
                        <a:rPr lang="en-US" sz="8000">
                          <a:latin typeface="Times New Roman" panose="02020603050405020304" pitchFamily="18" charset="0"/>
                          <a:cs typeface="Times New Roman" panose="02020603050405020304" pitchFamily="18" charset="0"/>
                        </a:rPr>
                        <a:t>10</a:t>
                      </a:r>
                    </a:p>
                  </a:txBody>
                  <a:tcPr>
                    <a:solidFill>
                      <a:schemeClr val="accent5">
                        <a:lumMod val="20000"/>
                        <a:lumOff val="80000"/>
                      </a:schemeClr>
                    </a:solidFill>
                  </a:tcPr>
                </a:tc>
                <a:extLst>
                  <a:ext uri="{0D108BD9-81ED-4DB2-BD59-A6C34878D82A}">
                    <a16:rowId xmlns:a16="http://schemas.microsoft.com/office/drawing/2014/main" val="3684673702"/>
                  </a:ext>
                </a:extLst>
              </a:tr>
            </a:tbl>
          </a:graphicData>
        </a:graphic>
      </p:graphicFrame>
      <p:graphicFrame>
        <p:nvGraphicFramePr>
          <p:cNvPr id="8" name="Table 8">
            <a:extLst>
              <a:ext uri="{FF2B5EF4-FFF2-40B4-BE49-F238E27FC236}">
                <a16:creationId xmlns:a16="http://schemas.microsoft.com/office/drawing/2014/main" id="{7DFDB9CC-8B8D-6120-0675-23BA73948146}"/>
              </a:ext>
            </a:extLst>
          </p:cNvPr>
          <p:cNvGraphicFramePr>
            <a:graphicFrameLocks noGrp="1"/>
          </p:cNvGraphicFramePr>
          <p:nvPr>
            <p:ph sz="half" idx="1"/>
            <p:extLst>
              <p:ext uri="{D42A27DB-BD31-4B8C-83A1-F6EECF244321}">
                <p14:modId xmlns:p14="http://schemas.microsoft.com/office/powerpoint/2010/main" val="567241526"/>
              </p:ext>
            </p:extLst>
          </p:nvPr>
        </p:nvGraphicFramePr>
        <p:xfrm>
          <a:off x="1920875" y="2438400"/>
          <a:ext cx="4159250" cy="3931920"/>
        </p:xfrm>
        <a:graphic>
          <a:graphicData uri="http://schemas.openxmlformats.org/drawingml/2006/table">
            <a:tbl>
              <a:tblPr firstRow="1" bandRow="1">
                <a:tableStyleId>{5C22544A-7EE6-4342-B048-85BDC9FD1C3A}</a:tableStyleId>
              </a:tblPr>
              <a:tblGrid>
                <a:gridCol w="4159250">
                  <a:extLst>
                    <a:ext uri="{9D8B030D-6E8A-4147-A177-3AD203B41FA5}">
                      <a16:colId xmlns:a16="http://schemas.microsoft.com/office/drawing/2014/main" val="271718070"/>
                    </a:ext>
                  </a:extLst>
                </a:gridCol>
              </a:tblGrid>
              <a:tr h="1219200">
                <a:tc>
                  <a:txBody>
                    <a:bodyPr/>
                    <a:lstStyle/>
                    <a:p>
                      <a:r>
                        <a:rPr lang="en-US" sz="8000" b="0">
                          <a:solidFill>
                            <a:schemeClr val="tx1"/>
                          </a:solidFill>
                          <a:latin typeface="Times New Roman" panose="02020603050405020304" pitchFamily="18" charset="0"/>
                          <a:cs typeface="Times New Roman" panose="02020603050405020304" pitchFamily="18" charset="0"/>
                        </a:rPr>
                        <a:t>10</a:t>
                      </a:r>
                    </a:p>
                  </a:txBody>
                  <a:tcPr>
                    <a:solidFill>
                      <a:schemeClr val="accent2">
                        <a:lumMod val="20000"/>
                        <a:lumOff val="80000"/>
                      </a:schemeClr>
                    </a:solidFill>
                  </a:tcPr>
                </a:tc>
                <a:extLst>
                  <a:ext uri="{0D108BD9-81ED-4DB2-BD59-A6C34878D82A}">
                    <a16:rowId xmlns:a16="http://schemas.microsoft.com/office/drawing/2014/main" val="108706394"/>
                  </a:ext>
                </a:extLst>
              </a:tr>
              <a:tr h="1219200">
                <a:tc>
                  <a:txBody>
                    <a:bodyPr/>
                    <a:lstStyle/>
                    <a:p>
                      <a:r>
                        <a:rPr lang="en-US" sz="8000">
                          <a:latin typeface="Times New Roman" panose="02020603050405020304" pitchFamily="18" charset="0"/>
                          <a:cs typeface="Times New Roman" panose="02020603050405020304" pitchFamily="18" charset="0"/>
                        </a:rPr>
                        <a:t>10</a:t>
                      </a:r>
                    </a:p>
                  </a:txBody>
                  <a:tcPr>
                    <a:solidFill>
                      <a:schemeClr val="accent2">
                        <a:lumMod val="20000"/>
                        <a:lumOff val="80000"/>
                      </a:schemeClr>
                    </a:solidFill>
                  </a:tcPr>
                </a:tc>
                <a:extLst>
                  <a:ext uri="{0D108BD9-81ED-4DB2-BD59-A6C34878D82A}">
                    <a16:rowId xmlns:a16="http://schemas.microsoft.com/office/drawing/2014/main" val="3709518506"/>
                  </a:ext>
                </a:extLst>
              </a:tr>
              <a:tr h="1219200">
                <a:tc>
                  <a:txBody>
                    <a:bodyPr/>
                    <a:lstStyle/>
                    <a:p>
                      <a:r>
                        <a:rPr lang="en-US" sz="8000">
                          <a:latin typeface="Times New Roman" panose="02020603050405020304" pitchFamily="18" charset="0"/>
                          <a:cs typeface="Times New Roman" panose="02020603050405020304" pitchFamily="18" charset="0"/>
                        </a:rPr>
                        <a:t>this</a:t>
                      </a:r>
                    </a:p>
                  </a:txBody>
                  <a:tcPr>
                    <a:solidFill>
                      <a:schemeClr val="accent2">
                        <a:lumMod val="20000"/>
                        <a:lumOff val="80000"/>
                      </a:schemeClr>
                    </a:solidFill>
                  </a:tcPr>
                </a:tc>
                <a:extLst>
                  <a:ext uri="{0D108BD9-81ED-4DB2-BD59-A6C34878D82A}">
                    <a16:rowId xmlns:a16="http://schemas.microsoft.com/office/drawing/2014/main" val="3749837774"/>
                  </a:ext>
                </a:extLst>
              </a:tr>
            </a:tbl>
          </a:graphicData>
        </a:graphic>
      </p:graphicFrame>
      <p:sp>
        <p:nvSpPr>
          <p:cNvPr id="10" name="TextBox 9">
            <a:extLst>
              <a:ext uri="{FF2B5EF4-FFF2-40B4-BE49-F238E27FC236}">
                <a16:creationId xmlns:a16="http://schemas.microsoft.com/office/drawing/2014/main" id="{E45FC519-6336-C49D-9333-3823CE6153AE}"/>
              </a:ext>
            </a:extLst>
          </p:cNvPr>
          <p:cNvSpPr txBox="1"/>
          <p:nvPr/>
        </p:nvSpPr>
        <p:spPr>
          <a:xfrm>
            <a:off x="2700669" y="6398862"/>
            <a:ext cx="1623265"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Local Variables</a:t>
            </a:r>
          </a:p>
        </p:txBody>
      </p:sp>
      <p:sp>
        <p:nvSpPr>
          <p:cNvPr id="12" name="TextBox 11">
            <a:extLst>
              <a:ext uri="{FF2B5EF4-FFF2-40B4-BE49-F238E27FC236}">
                <a16:creationId xmlns:a16="http://schemas.microsoft.com/office/drawing/2014/main" id="{57B68C63-B39B-C2F3-A736-85B0DD3B5FDC}"/>
              </a:ext>
            </a:extLst>
          </p:cNvPr>
          <p:cNvSpPr txBox="1"/>
          <p:nvPr/>
        </p:nvSpPr>
        <p:spPr>
          <a:xfrm>
            <a:off x="8212093" y="6360659"/>
            <a:ext cx="697627"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Stack</a:t>
            </a:r>
          </a:p>
        </p:txBody>
      </p:sp>
    </p:spTree>
    <p:extLst>
      <p:ext uri="{BB962C8B-B14F-4D97-AF65-F5344CB8AC3E}">
        <p14:creationId xmlns:p14="http://schemas.microsoft.com/office/powerpoint/2010/main" val="23325968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69128-585D-2783-40FE-DD6C618FEDFA}"/>
              </a:ext>
            </a:extLst>
          </p:cNvPr>
          <p:cNvSpPr>
            <a:spLocks noGrp="1"/>
          </p:cNvSpPr>
          <p:nvPr>
            <p:ph type="title"/>
          </p:nvPr>
        </p:nvSpPr>
        <p:spPr/>
        <p:txBody>
          <a:bodyPr/>
          <a:lstStyle/>
          <a:p>
            <a:r>
              <a:rPr lang="en-US"/>
              <a:t>Performance Tradeoffs</a:t>
            </a:r>
          </a:p>
        </p:txBody>
      </p:sp>
      <p:pic>
        <p:nvPicPr>
          <p:cNvPr id="5" name="Content Placeholder 4">
            <a:extLst>
              <a:ext uri="{FF2B5EF4-FFF2-40B4-BE49-F238E27FC236}">
                <a16:creationId xmlns:a16="http://schemas.microsoft.com/office/drawing/2014/main" id="{C4A6ABD6-1B75-B32E-53DE-B7F1B527FD39}"/>
              </a:ext>
            </a:extLst>
          </p:cNvPr>
          <p:cNvPicPr>
            <a:picLocks noGrp="1" noChangeAspect="1"/>
          </p:cNvPicPr>
          <p:nvPr>
            <p:ph sz="half" idx="1"/>
          </p:nvPr>
        </p:nvPicPr>
        <p:blipFill>
          <a:blip r:embed="rId3"/>
          <a:stretch>
            <a:fillRect/>
          </a:stretch>
        </p:blipFill>
        <p:spPr>
          <a:xfrm>
            <a:off x="1920875" y="2652025"/>
            <a:ext cx="4159250" cy="3230350"/>
          </a:xfrm>
          <a:prstGeom prst="rect">
            <a:avLst/>
          </a:prstGeom>
        </p:spPr>
      </p:pic>
      <p:pic>
        <p:nvPicPr>
          <p:cNvPr id="7" name="Content Placeholder 6">
            <a:extLst>
              <a:ext uri="{FF2B5EF4-FFF2-40B4-BE49-F238E27FC236}">
                <a16:creationId xmlns:a16="http://schemas.microsoft.com/office/drawing/2014/main" id="{58500B3A-53D7-F81D-129D-A3ECF6BCFC79}"/>
              </a:ext>
            </a:extLst>
          </p:cNvPr>
          <p:cNvPicPr>
            <a:picLocks noGrp="1" noChangeAspect="1"/>
          </p:cNvPicPr>
          <p:nvPr>
            <p:ph sz="half" idx="2"/>
          </p:nvPr>
        </p:nvPicPr>
        <p:blipFill>
          <a:blip r:embed="rId4"/>
          <a:stretch>
            <a:fillRect/>
          </a:stretch>
        </p:blipFill>
        <p:spPr>
          <a:xfrm>
            <a:off x="6751591" y="2438400"/>
            <a:ext cx="3718017" cy="3657600"/>
          </a:xfrm>
          <a:prstGeom prst="rect">
            <a:avLst/>
          </a:prstGeom>
        </p:spPr>
      </p:pic>
      <p:sp>
        <p:nvSpPr>
          <p:cNvPr id="6" name="TextBox 5">
            <a:extLst>
              <a:ext uri="{FF2B5EF4-FFF2-40B4-BE49-F238E27FC236}">
                <a16:creationId xmlns:a16="http://schemas.microsoft.com/office/drawing/2014/main" id="{A2B080D2-401B-ACED-222E-BAE8556E5919}"/>
              </a:ext>
            </a:extLst>
          </p:cNvPr>
          <p:cNvSpPr txBox="1"/>
          <p:nvPr/>
        </p:nvSpPr>
        <p:spPr>
          <a:xfrm>
            <a:off x="1920240" y="6308058"/>
            <a:ext cx="4350871" cy="215444"/>
          </a:xfrm>
          <a:prstGeom prst="rect">
            <a:avLst/>
          </a:prstGeom>
          <a:noFill/>
        </p:spPr>
        <p:txBody>
          <a:bodyPr wrap="none" rtlCol="0">
            <a:spAutoFit/>
          </a:bodyPr>
          <a:lstStyle/>
          <a:p>
            <a:r>
              <a:rPr lang="en-US" sz="800"/>
              <a:t>https://www.the-sun.com/sport/7449454/brian-shaw-final-worlds-strongest-man/</a:t>
            </a:r>
          </a:p>
        </p:txBody>
      </p:sp>
      <p:sp>
        <p:nvSpPr>
          <p:cNvPr id="8" name="TextBox 7">
            <a:extLst>
              <a:ext uri="{FF2B5EF4-FFF2-40B4-BE49-F238E27FC236}">
                <a16:creationId xmlns:a16="http://schemas.microsoft.com/office/drawing/2014/main" id="{FDA4F1AC-9030-CF3C-729F-DDA19EFACAFE}"/>
              </a:ext>
            </a:extLst>
          </p:cNvPr>
          <p:cNvSpPr txBox="1"/>
          <p:nvPr/>
        </p:nvSpPr>
        <p:spPr>
          <a:xfrm>
            <a:off x="6751591" y="6308058"/>
            <a:ext cx="5654112" cy="215444"/>
          </a:xfrm>
          <a:prstGeom prst="rect">
            <a:avLst/>
          </a:prstGeom>
          <a:noFill/>
        </p:spPr>
        <p:txBody>
          <a:bodyPr wrap="none" rtlCol="0">
            <a:spAutoFit/>
          </a:bodyPr>
          <a:lstStyle/>
          <a:p>
            <a:r>
              <a:rPr lang="en-US" sz="800"/>
              <a:t>https://geneticliteracyproject.org/2017/07/06/usain-bolts-asymmetrical-gait-running-unevenly-make-faster/</a:t>
            </a:r>
          </a:p>
        </p:txBody>
      </p:sp>
    </p:spTree>
    <p:extLst>
      <p:ext uri="{BB962C8B-B14F-4D97-AF65-F5344CB8AC3E}">
        <p14:creationId xmlns:p14="http://schemas.microsoft.com/office/powerpoint/2010/main" val="23532696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79E80-E471-B6D9-759D-A7288C75B90A}"/>
              </a:ext>
            </a:extLst>
          </p:cNvPr>
          <p:cNvSpPr>
            <a:spLocks noGrp="1"/>
          </p:cNvSpPr>
          <p:nvPr>
            <p:ph type="title"/>
          </p:nvPr>
        </p:nvSpPr>
        <p:spPr/>
        <p:txBody>
          <a:bodyPr>
            <a:normAutofit fontScale="90000"/>
          </a:bodyPr>
          <a:lstStyle/>
          <a:p>
            <a:pPr algn="ctr"/>
            <a:r>
              <a:rPr lang="en-US"/>
              <a:t>Differences between High-Level Languages</a:t>
            </a:r>
          </a:p>
        </p:txBody>
      </p:sp>
      <p:sp>
        <p:nvSpPr>
          <p:cNvPr id="3" name="Content Placeholder 2">
            <a:extLst>
              <a:ext uri="{FF2B5EF4-FFF2-40B4-BE49-F238E27FC236}">
                <a16:creationId xmlns:a16="http://schemas.microsoft.com/office/drawing/2014/main" id="{F1B769D3-1CFF-0C36-84BD-1200BBD46BAF}"/>
              </a:ext>
            </a:extLst>
          </p:cNvPr>
          <p:cNvSpPr>
            <a:spLocks noGrp="1"/>
          </p:cNvSpPr>
          <p:nvPr>
            <p:ph idx="1"/>
          </p:nvPr>
        </p:nvSpPr>
        <p:spPr/>
        <p:txBody>
          <a:bodyPr/>
          <a:lstStyle/>
          <a:p>
            <a:endParaRPr lang="en-US"/>
          </a:p>
        </p:txBody>
      </p:sp>
      <p:graphicFrame>
        <p:nvGraphicFramePr>
          <p:cNvPr id="4" name="Table 4">
            <a:extLst>
              <a:ext uri="{FF2B5EF4-FFF2-40B4-BE49-F238E27FC236}">
                <a16:creationId xmlns:a16="http://schemas.microsoft.com/office/drawing/2014/main" id="{A99FF21E-1B2E-EEE2-8ADF-241658EE1060}"/>
              </a:ext>
            </a:extLst>
          </p:cNvPr>
          <p:cNvGraphicFramePr>
            <a:graphicFrameLocks noGrp="1"/>
          </p:cNvGraphicFramePr>
          <p:nvPr>
            <p:extLst>
              <p:ext uri="{D42A27DB-BD31-4B8C-83A1-F6EECF244321}">
                <p14:modId xmlns:p14="http://schemas.microsoft.com/office/powerpoint/2010/main" val="2963808672"/>
              </p:ext>
            </p:extLst>
          </p:nvPr>
        </p:nvGraphicFramePr>
        <p:xfrm>
          <a:off x="1920240" y="2324100"/>
          <a:ext cx="8770570" cy="3473156"/>
        </p:xfrm>
        <a:graphic>
          <a:graphicData uri="http://schemas.openxmlformats.org/drawingml/2006/table">
            <a:tbl>
              <a:tblPr firstRow="1" bandRow="1">
                <a:tableStyleId>{93296810-A885-4BE3-A3E7-6D5BEEA58F35}</a:tableStyleId>
              </a:tblPr>
              <a:tblGrid>
                <a:gridCol w="2452243">
                  <a:extLst>
                    <a:ext uri="{9D8B030D-6E8A-4147-A177-3AD203B41FA5}">
                      <a16:colId xmlns:a16="http://schemas.microsoft.com/office/drawing/2014/main" val="3224904920"/>
                    </a:ext>
                  </a:extLst>
                </a:gridCol>
                <a:gridCol w="1731360">
                  <a:extLst>
                    <a:ext uri="{9D8B030D-6E8A-4147-A177-3AD203B41FA5}">
                      <a16:colId xmlns:a16="http://schemas.microsoft.com/office/drawing/2014/main" val="278299612"/>
                    </a:ext>
                  </a:extLst>
                </a:gridCol>
                <a:gridCol w="1368333">
                  <a:extLst>
                    <a:ext uri="{9D8B030D-6E8A-4147-A177-3AD203B41FA5}">
                      <a16:colId xmlns:a16="http://schemas.microsoft.com/office/drawing/2014/main" val="368157497"/>
                    </a:ext>
                  </a:extLst>
                </a:gridCol>
                <a:gridCol w="1464520">
                  <a:extLst>
                    <a:ext uri="{9D8B030D-6E8A-4147-A177-3AD203B41FA5}">
                      <a16:colId xmlns:a16="http://schemas.microsoft.com/office/drawing/2014/main" val="560620038"/>
                    </a:ext>
                  </a:extLst>
                </a:gridCol>
                <a:gridCol w="1754114">
                  <a:extLst>
                    <a:ext uri="{9D8B030D-6E8A-4147-A177-3AD203B41FA5}">
                      <a16:colId xmlns:a16="http://schemas.microsoft.com/office/drawing/2014/main" val="4280816119"/>
                    </a:ext>
                  </a:extLst>
                </a:gridCol>
              </a:tblGrid>
              <a:tr h="755484">
                <a:tc>
                  <a:txBody>
                    <a:bodyPr/>
                    <a:lstStyle/>
                    <a:p>
                      <a:r>
                        <a:rPr lang="en-US"/>
                        <a:t>Language</a:t>
                      </a:r>
                    </a:p>
                  </a:txBody>
                  <a:tcPr/>
                </a:tc>
                <a:tc>
                  <a:txBody>
                    <a:bodyPr/>
                    <a:lstStyle/>
                    <a:p>
                      <a:r>
                        <a:rPr lang="en-US" sz="1200"/>
                        <a:t>Compiled vs Interpreted</a:t>
                      </a:r>
                    </a:p>
                  </a:txBody>
                  <a:tcPr/>
                </a:tc>
                <a:tc>
                  <a:txBody>
                    <a:bodyPr/>
                    <a:lstStyle/>
                    <a:p>
                      <a:r>
                        <a:rPr lang="en-US" sz="1200"/>
                        <a:t>Garbage</a:t>
                      </a:r>
                    </a:p>
                    <a:p>
                      <a:r>
                        <a:rPr lang="en-US" sz="1200"/>
                        <a:t>Collection</a:t>
                      </a:r>
                    </a:p>
                  </a:txBody>
                  <a:tcPr/>
                </a:tc>
                <a:tc>
                  <a:txBody>
                    <a:bodyPr/>
                    <a:lstStyle/>
                    <a:p>
                      <a:r>
                        <a:rPr lang="en-US" sz="1200"/>
                        <a:t>Platform Independent</a:t>
                      </a:r>
                    </a:p>
                  </a:txBody>
                  <a:tcPr/>
                </a:tc>
                <a:tc>
                  <a:txBody>
                    <a:bodyPr/>
                    <a:lstStyle/>
                    <a:p>
                      <a:r>
                        <a:rPr lang="en-US"/>
                        <a:t>JVM</a:t>
                      </a:r>
                    </a:p>
                  </a:txBody>
                  <a:tcPr/>
                </a:tc>
                <a:extLst>
                  <a:ext uri="{0D108BD9-81ED-4DB2-BD59-A6C34878D82A}">
                    <a16:rowId xmlns:a16="http://schemas.microsoft.com/office/drawing/2014/main" val="4137841802"/>
                  </a:ext>
                </a:extLst>
              </a:tr>
              <a:tr h="612781">
                <a:tc>
                  <a:txBody>
                    <a:bodyPr/>
                    <a:lstStyle/>
                    <a:p>
                      <a:r>
                        <a:rPr lang="en-US"/>
                        <a:t>C</a:t>
                      </a:r>
                    </a:p>
                  </a:txBody>
                  <a:tcPr/>
                </a:tc>
                <a:tc>
                  <a:txBody>
                    <a:bodyPr/>
                    <a:lstStyle/>
                    <a:p>
                      <a:r>
                        <a:rPr lang="en-US"/>
                        <a:t>Compiled</a:t>
                      </a:r>
                    </a:p>
                  </a:txBody>
                  <a:tcPr/>
                </a:tc>
                <a:tc>
                  <a:txBody>
                    <a:bodyPr/>
                    <a:lstStyle/>
                    <a:p>
                      <a:r>
                        <a:rPr lang="en-US"/>
                        <a:t>No</a:t>
                      </a:r>
                    </a:p>
                  </a:txBody>
                  <a:tcPr/>
                </a:tc>
                <a:tc>
                  <a:txBody>
                    <a:bodyPr/>
                    <a:lstStyle/>
                    <a:p>
                      <a:r>
                        <a:rPr lang="en-US"/>
                        <a:t>No</a:t>
                      </a:r>
                    </a:p>
                  </a:txBody>
                  <a:tcPr/>
                </a:tc>
                <a:tc>
                  <a:txBody>
                    <a:bodyPr/>
                    <a:lstStyle/>
                    <a:p>
                      <a:r>
                        <a:rPr lang="en-US"/>
                        <a:t>No</a:t>
                      </a:r>
                    </a:p>
                  </a:txBody>
                  <a:tcPr/>
                </a:tc>
                <a:extLst>
                  <a:ext uri="{0D108BD9-81ED-4DB2-BD59-A6C34878D82A}">
                    <a16:rowId xmlns:a16="http://schemas.microsoft.com/office/drawing/2014/main" val="3429421309"/>
                  </a:ext>
                </a:extLst>
              </a:tr>
              <a:tr h="612781">
                <a:tc>
                  <a:txBody>
                    <a:bodyPr/>
                    <a:lstStyle/>
                    <a:p>
                      <a:r>
                        <a:rPr lang="en-US"/>
                        <a:t>C++</a:t>
                      </a:r>
                    </a:p>
                  </a:txBody>
                  <a:tcPr/>
                </a:tc>
                <a:tc>
                  <a:txBody>
                    <a:bodyPr/>
                    <a:lstStyle/>
                    <a:p>
                      <a:r>
                        <a:rPr lang="en-US"/>
                        <a:t>Compiled</a:t>
                      </a:r>
                    </a:p>
                  </a:txBody>
                  <a:tcPr/>
                </a:tc>
                <a:tc>
                  <a:txBody>
                    <a:bodyPr/>
                    <a:lstStyle/>
                    <a:p>
                      <a:r>
                        <a:rPr lang="en-US"/>
                        <a:t>No</a:t>
                      </a:r>
                    </a:p>
                  </a:txBody>
                  <a:tcPr/>
                </a:tc>
                <a:tc>
                  <a:txBody>
                    <a:bodyPr/>
                    <a:lstStyle/>
                    <a:p>
                      <a:r>
                        <a:rPr lang="en-US"/>
                        <a:t>No</a:t>
                      </a:r>
                    </a:p>
                  </a:txBody>
                  <a:tcPr/>
                </a:tc>
                <a:tc>
                  <a:txBody>
                    <a:bodyPr/>
                    <a:lstStyle/>
                    <a:p>
                      <a:r>
                        <a:rPr lang="en-US"/>
                        <a:t>No</a:t>
                      </a:r>
                    </a:p>
                  </a:txBody>
                  <a:tcPr/>
                </a:tc>
                <a:extLst>
                  <a:ext uri="{0D108BD9-81ED-4DB2-BD59-A6C34878D82A}">
                    <a16:rowId xmlns:a16="http://schemas.microsoft.com/office/drawing/2014/main" val="652833612"/>
                  </a:ext>
                </a:extLst>
              </a:tr>
              <a:tr h="879329">
                <a:tc>
                  <a:txBody>
                    <a:bodyPr/>
                    <a:lstStyle/>
                    <a:p>
                      <a:r>
                        <a:rPr lang="en-US"/>
                        <a:t>Java</a:t>
                      </a:r>
                    </a:p>
                  </a:txBody>
                  <a:tcPr/>
                </a:tc>
                <a:tc>
                  <a:txBody>
                    <a:bodyPr/>
                    <a:lstStyle/>
                    <a:p>
                      <a:r>
                        <a:rPr lang="en-US"/>
                        <a:t>Compiled/</a:t>
                      </a:r>
                    </a:p>
                    <a:p>
                      <a:r>
                        <a:rPr lang="en-US"/>
                        <a:t>Interpreted</a:t>
                      </a:r>
                    </a:p>
                  </a:txBody>
                  <a:tcPr/>
                </a:tc>
                <a:tc>
                  <a:txBody>
                    <a:bodyPr/>
                    <a:lstStyle/>
                    <a:p>
                      <a:r>
                        <a:rPr lang="en-US"/>
                        <a:t>Yes</a:t>
                      </a:r>
                    </a:p>
                  </a:txBody>
                  <a:tcPr/>
                </a:tc>
                <a:tc>
                  <a:txBody>
                    <a:bodyPr/>
                    <a:lstStyle/>
                    <a:p>
                      <a:r>
                        <a:rPr lang="en-US"/>
                        <a:t>Yes</a:t>
                      </a:r>
                    </a:p>
                  </a:txBody>
                  <a:tcPr/>
                </a:tc>
                <a:tc>
                  <a:txBody>
                    <a:bodyPr/>
                    <a:lstStyle/>
                    <a:p>
                      <a:r>
                        <a:rPr lang="en-US"/>
                        <a:t>Yes</a:t>
                      </a:r>
                    </a:p>
                  </a:txBody>
                  <a:tcPr/>
                </a:tc>
                <a:extLst>
                  <a:ext uri="{0D108BD9-81ED-4DB2-BD59-A6C34878D82A}">
                    <a16:rowId xmlns:a16="http://schemas.microsoft.com/office/drawing/2014/main" val="3856072121"/>
                  </a:ext>
                </a:extLst>
              </a:tr>
              <a:tr h="612781">
                <a:tc>
                  <a:txBody>
                    <a:bodyPr/>
                    <a:lstStyle/>
                    <a:p>
                      <a:r>
                        <a:rPr lang="en-US"/>
                        <a:t>Python</a:t>
                      </a:r>
                    </a:p>
                  </a:txBody>
                  <a:tcPr/>
                </a:tc>
                <a:tc>
                  <a:txBody>
                    <a:bodyPr/>
                    <a:lstStyle/>
                    <a:p>
                      <a:r>
                        <a:rPr lang="en-US"/>
                        <a:t>Interpreted</a:t>
                      </a:r>
                    </a:p>
                  </a:txBody>
                  <a:tcPr/>
                </a:tc>
                <a:tc>
                  <a:txBody>
                    <a:bodyPr/>
                    <a:lstStyle/>
                    <a:p>
                      <a:r>
                        <a:rPr lang="en-US"/>
                        <a:t>Yes</a:t>
                      </a:r>
                    </a:p>
                  </a:txBody>
                  <a:tcPr/>
                </a:tc>
                <a:tc>
                  <a:txBody>
                    <a:bodyPr/>
                    <a:lstStyle/>
                    <a:p>
                      <a:r>
                        <a:rPr lang="en-US"/>
                        <a:t>Yes</a:t>
                      </a:r>
                    </a:p>
                  </a:txBody>
                  <a:tcPr/>
                </a:tc>
                <a:tc>
                  <a:txBody>
                    <a:bodyPr/>
                    <a:lstStyle/>
                    <a:p>
                      <a:r>
                        <a:rPr lang="en-US"/>
                        <a:t>No </a:t>
                      </a:r>
                    </a:p>
                  </a:txBody>
                  <a:tcPr/>
                </a:tc>
                <a:extLst>
                  <a:ext uri="{0D108BD9-81ED-4DB2-BD59-A6C34878D82A}">
                    <a16:rowId xmlns:a16="http://schemas.microsoft.com/office/drawing/2014/main" val="1610236800"/>
                  </a:ext>
                </a:extLst>
              </a:tr>
            </a:tbl>
          </a:graphicData>
        </a:graphic>
      </p:graphicFrame>
    </p:spTree>
    <p:extLst>
      <p:ext uri="{BB962C8B-B14F-4D97-AF65-F5344CB8AC3E}">
        <p14:creationId xmlns:p14="http://schemas.microsoft.com/office/powerpoint/2010/main" val="1115583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CFB0F1-49B2-3557-DF4C-CAD718547ED3}"/>
              </a:ext>
            </a:extLst>
          </p:cNvPr>
          <p:cNvSpPr>
            <a:spLocks noGrp="1"/>
          </p:cNvSpPr>
          <p:nvPr>
            <p:ph type="title"/>
          </p:nvPr>
        </p:nvSpPr>
        <p:spPr/>
        <p:txBody>
          <a:bodyPr/>
          <a:lstStyle/>
          <a:p>
            <a:pPr algn="ctr"/>
            <a:r>
              <a:rPr lang="en-US"/>
              <a:t>Testing Performance</a:t>
            </a:r>
          </a:p>
        </p:txBody>
      </p:sp>
      <p:sp>
        <p:nvSpPr>
          <p:cNvPr id="5" name="Content Placeholder 4">
            <a:extLst>
              <a:ext uri="{FF2B5EF4-FFF2-40B4-BE49-F238E27FC236}">
                <a16:creationId xmlns:a16="http://schemas.microsoft.com/office/drawing/2014/main" id="{16554011-97E8-BA4D-EF73-B4EB9F4851E9}"/>
              </a:ext>
            </a:extLst>
          </p:cNvPr>
          <p:cNvSpPr>
            <a:spLocks noGrp="1"/>
          </p:cNvSpPr>
          <p:nvPr>
            <p:ph idx="1"/>
          </p:nvPr>
        </p:nvSpPr>
        <p:spPr/>
        <p:txBody>
          <a:bodyPr/>
          <a:lstStyle/>
          <a:p>
            <a:r>
              <a:rPr lang="en-US"/>
              <a:t> </a:t>
            </a:r>
          </a:p>
        </p:txBody>
      </p:sp>
      <p:pic>
        <p:nvPicPr>
          <p:cNvPr id="6" name="Picture 5">
            <a:extLst>
              <a:ext uri="{FF2B5EF4-FFF2-40B4-BE49-F238E27FC236}">
                <a16:creationId xmlns:a16="http://schemas.microsoft.com/office/drawing/2014/main" id="{70AE94E6-E7EC-DBE6-0735-27C38878E08C}"/>
              </a:ext>
            </a:extLst>
          </p:cNvPr>
          <p:cNvPicPr>
            <a:picLocks noChangeAspect="1"/>
          </p:cNvPicPr>
          <p:nvPr/>
        </p:nvPicPr>
        <p:blipFill>
          <a:blip r:embed="rId3"/>
          <a:stretch>
            <a:fillRect/>
          </a:stretch>
        </p:blipFill>
        <p:spPr>
          <a:xfrm>
            <a:off x="4110181" y="2312276"/>
            <a:ext cx="3710709" cy="4294802"/>
          </a:xfrm>
          <a:prstGeom prst="rect">
            <a:avLst/>
          </a:prstGeom>
        </p:spPr>
      </p:pic>
      <p:sp>
        <p:nvSpPr>
          <p:cNvPr id="7" name="TextBox 6">
            <a:extLst>
              <a:ext uri="{FF2B5EF4-FFF2-40B4-BE49-F238E27FC236}">
                <a16:creationId xmlns:a16="http://schemas.microsoft.com/office/drawing/2014/main" id="{12775B49-8975-5E42-64CE-FF06590F771E}"/>
              </a:ext>
            </a:extLst>
          </p:cNvPr>
          <p:cNvSpPr txBox="1"/>
          <p:nvPr/>
        </p:nvSpPr>
        <p:spPr>
          <a:xfrm>
            <a:off x="7820890" y="6415780"/>
            <a:ext cx="3514104" cy="215444"/>
          </a:xfrm>
          <a:prstGeom prst="rect">
            <a:avLst/>
          </a:prstGeom>
          <a:noFill/>
        </p:spPr>
        <p:txBody>
          <a:bodyPr wrap="none" rtlCol="0">
            <a:spAutoFit/>
          </a:bodyPr>
          <a:lstStyle/>
          <a:p>
            <a:r>
              <a:rPr lang="en-US" sz="800"/>
              <a:t>Source: https://www.javatpoint.com/numpy-matrix-multiplication</a:t>
            </a:r>
          </a:p>
        </p:txBody>
      </p:sp>
    </p:spTree>
    <p:extLst>
      <p:ext uri="{BB962C8B-B14F-4D97-AF65-F5344CB8AC3E}">
        <p14:creationId xmlns:p14="http://schemas.microsoft.com/office/powerpoint/2010/main" val="4064815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E56C-E933-A0BA-52F3-2936C0053253}"/>
              </a:ext>
            </a:extLst>
          </p:cNvPr>
          <p:cNvSpPr>
            <a:spLocks noGrp="1"/>
          </p:cNvSpPr>
          <p:nvPr>
            <p:ph type="title"/>
          </p:nvPr>
        </p:nvSpPr>
        <p:spPr/>
        <p:txBody>
          <a:bodyPr>
            <a:normAutofit/>
          </a:bodyPr>
          <a:lstStyle/>
          <a:p>
            <a:pPr algn="ctr"/>
            <a:r>
              <a:rPr lang="en-US" sz="3000"/>
              <a:t>C Program</a:t>
            </a:r>
          </a:p>
        </p:txBody>
      </p:sp>
      <p:pic>
        <p:nvPicPr>
          <p:cNvPr id="6" name="Content Placeholder 5">
            <a:extLst>
              <a:ext uri="{FF2B5EF4-FFF2-40B4-BE49-F238E27FC236}">
                <a16:creationId xmlns:a16="http://schemas.microsoft.com/office/drawing/2014/main" id="{D08B09A4-9AD6-E5EB-92F2-4CADF0797DBA}"/>
              </a:ext>
            </a:extLst>
          </p:cNvPr>
          <p:cNvPicPr>
            <a:picLocks noGrp="1" noChangeAspect="1"/>
          </p:cNvPicPr>
          <p:nvPr>
            <p:ph idx="1"/>
          </p:nvPr>
        </p:nvPicPr>
        <p:blipFill>
          <a:blip r:embed="rId3"/>
          <a:stretch>
            <a:fillRect/>
          </a:stretch>
        </p:blipFill>
        <p:spPr>
          <a:xfrm>
            <a:off x="1900928" y="639763"/>
            <a:ext cx="5707268" cy="5456237"/>
          </a:xfrm>
        </p:spPr>
      </p:pic>
      <p:sp>
        <p:nvSpPr>
          <p:cNvPr id="15" name="Text Placeholder 14">
            <a:extLst>
              <a:ext uri="{FF2B5EF4-FFF2-40B4-BE49-F238E27FC236}">
                <a16:creationId xmlns:a16="http://schemas.microsoft.com/office/drawing/2014/main" id="{816E0C69-851B-69BF-8226-92F83F195493}"/>
              </a:ext>
            </a:extLst>
          </p:cNvPr>
          <p:cNvSpPr>
            <a:spLocks noGrp="1"/>
          </p:cNvSpPr>
          <p:nvPr>
            <p:ph type="body" sz="half" idx="2"/>
          </p:nvPr>
        </p:nvSpPr>
        <p:spPr/>
        <p:txBody>
          <a:bodyPr/>
          <a:lstStyle/>
          <a:p>
            <a:endParaRPr lang="en-US"/>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0F54E9CE-5E2D-CADF-BFFA-89B6AE66F116}"/>
                  </a:ext>
                </a:extLst>
              </p14:cNvPr>
              <p14:cNvContentPartPr/>
              <p14:nvPr/>
            </p14:nvContentPartPr>
            <p14:xfrm>
              <a:off x="-101916" y="1181833"/>
              <a:ext cx="360" cy="360"/>
            </p14:xfrm>
          </p:contentPart>
        </mc:Choice>
        <mc:Fallback xmlns="">
          <p:pic>
            <p:nvPicPr>
              <p:cNvPr id="13" name="Ink 12">
                <a:extLst>
                  <a:ext uri="{FF2B5EF4-FFF2-40B4-BE49-F238E27FC236}">
                    <a16:creationId xmlns:a16="http://schemas.microsoft.com/office/drawing/2014/main" id="{0F54E9CE-5E2D-CADF-BFFA-89B6AE66F116}"/>
                  </a:ext>
                </a:extLst>
              </p:cNvPr>
              <p:cNvPicPr/>
              <p:nvPr/>
            </p:nvPicPr>
            <p:blipFill>
              <a:blip r:embed="rId5"/>
              <a:stretch>
                <a:fillRect/>
              </a:stretch>
            </p:blipFill>
            <p:spPr>
              <a:xfrm>
                <a:off x="-164916" y="1118833"/>
                <a:ext cx="126000" cy="126000"/>
              </a:xfrm>
              <a:prstGeom prst="rect">
                <a:avLst/>
              </a:prstGeom>
            </p:spPr>
          </p:pic>
        </mc:Fallback>
      </mc:AlternateContent>
      <p:sp>
        <p:nvSpPr>
          <p:cNvPr id="16" name="TextBox 15">
            <a:extLst>
              <a:ext uri="{FF2B5EF4-FFF2-40B4-BE49-F238E27FC236}">
                <a16:creationId xmlns:a16="http://schemas.microsoft.com/office/drawing/2014/main" id="{9725FDAE-D0B8-FAC9-4FD8-7B5D0AD4F724}"/>
              </a:ext>
            </a:extLst>
          </p:cNvPr>
          <p:cNvSpPr txBox="1"/>
          <p:nvPr/>
        </p:nvSpPr>
        <p:spPr>
          <a:xfrm>
            <a:off x="6519672" y="6365557"/>
            <a:ext cx="5525872" cy="492443"/>
          </a:xfrm>
          <a:prstGeom prst="rect">
            <a:avLst/>
          </a:prstGeom>
          <a:noFill/>
        </p:spPr>
        <p:txBody>
          <a:bodyPr wrap="none" rtlCol="0">
            <a:spAutoFit/>
          </a:bodyPr>
          <a:lstStyle/>
          <a:p>
            <a:r>
              <a:rPr lang="en-US" sz="800"/>
              <a:t>Source: https://medium.com/swlh/a-performance-comparison-between-c-java-and-python-df3890545f6d</a:t>
            </a:r>
          </a:p>
          <a:p>
            <a:endParaRPr lang="en-US"/>
          </a:p>
        </p:txBody>
      </p:sp>
    </p:spTree>
    <p:extLst>
      <p:ext uri="{BB962C8B-B14F-4D97-AF65-F5344CB8AC3E}">
        <p14:creationId xmlns:p14="http://schemas.microsoft.com/office/powerpoint/2010/main" val="4114728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DD54A-1783-F788-A09B-A9E8619F920C}"/>
              </a:ext>
            </a:extLst>
          </p:cNvPr>
          <p:cNvSpPr>
            <a:spLocks noGrp="1"/>
          </p:cNvSpPr>
          <p:nvPr>
            <p:ph type="title"/>
          </p:nvPr>
        </p:nvSpPr>
        <p:spPr/>
        <p:txBody>
          <a:bodyPr>
            <a:normAutofit/>
          </a:bodyPr>
          <a:lstStyle/>
          <a:p>
            <a:pPr algn="ctr"/>
            <a:r>
              <a:rPr lang="en-US" sz="3200"/>
              <a:t>Java Program</a:t>
            </a:r>
          </a:p>
        </p:txBody>
      </p:sp>
      <p:sp>
        <p:nvSpPr>
          <p:cNvPr id="6" name="Text Placeholder 5">
            <a:extLst>
              <a:ext uri="{FF2B5EF4-FFF2-40B4-BE49-F238E27FC236}">
                <a16:creationId xmlns:a16="http://schemas.microsoft.com/office/drawing/2014/main" id="{6906FB28-848E-F216-CC63-CBF1A01D82D4}"/>
              </a:ext>
            </a:extLst>
          </p:cNvPr>
          <p:cNvSpPr>
            <a:spLocks noGrp="1"/>
          </p:cNvSpPr>
          <p:nvPr>
            <p:ph type="body" sz="half" idx="2"/>
          </p:nvPr>
        </p:nvSpPr>
        <p:spPr/>
        <p:txBody>
          <a:bodyPr/>
          <a:lstStyle/>
          <a:p>
            <a:r>
              <a:rPr lang="en-US"/>
              <a:t>JIT compiled vs Non-JIT</a:t>
            </a:r>
          </a:p>
        </p:txBody>
      </p:sp>
      <p:sp>
        <p:nvSpPr>
          <p:cNvPr id="7" name="TextBox 6">
            <a:extLst>
              <a:ext uri="{FF2B5EF4-FFF2-40B4-BE49-F238E27FC236}">
                <a16:creationId xmlns:a16="http://schemas.microsoft.com/office/drawing/2014/main" id="{68B1D5DB-571B-F601-19D0-8CA186CB3136}"/>
              </a:ext>
            </a:extLst>
          </p:cNvPr>
          <p:cNvSpPr txBox="1"/>
          <p:nvPr/>
        </p:nvSpPr>
        <p:spPr>
          <a:xfrm>
            <a:off x="6596334" y="6489616"/>
            <a:ext cx="5525872" cy="215444"/>
          </a:xfrm>
          <a:prstGeom prst="rect">
            <a:avLst/>
          </a:prstGeom>
          <a:noFill/>
        </p:spPr>
        <p:txBody>
          <a:bodyPr wrap="none" rtlCol="0">
            <a:spAutoFit/>
          </a:bodyPr>
          <a:lstStyle/>
          <a:p>
            <a:r>
              <a:rPr lang="en-US" sz="800"/>
              <a:t>Source: https://medium.com/swlh/a-performance-comparison-between-c-java-and-python-df3890545f6d</a:t>
            </a:r>
          </a:p>
        </p:txBody>
      </p:sp>
      <p:pic>
        <p:nvPicPr>
          <p:cNvPr id="11" name="Content Placeholder 10">
            <a:extLst>
              <a:ext uri="{FF2B5EF4-FFF2-40B4-BE49-F238E27FC236}">
                <a16:creationId xmlns:a16="http://schemas.microsoft.com/office/drawing/2014/main" id="{9E17D589-532A-286A-F301-C0C2439E42CD}"/>
              </a:ext>
            </a:extLst>
          </p:cNvPr>
          <p:cNvPicPr>
            <a:picLocks noGrp="1" noChangeAspect="1"/>
          </p:cNvPicPr>
          <p:nvPr>
            <p:ph idx="1"/>
          </p:nvPr>
        </p:nvPicPr>
        <p:blipFill>
          <a:blip r:embed="rId3"/>
          <a:stretch>
            <a:fillRect/>
          </a:stretch>
        </p:blipFill>
        <p:spPr>
          <a:xfrm>
            <a:off x="1745673" y="260662"/>
            <a:ext cx="5901108" cy="6093955"/>
          </a:xfrm>
        </p:spPr>
      </p:pic>
    </p:spTree>
    <p:extLst>
      <p:ext uri="{BB962C8B-B14F-4D97-AF65-F5344CB8AC3E}">
        <p14:creationId xmlns:p14="http://schemas.microsoft.com/office/powerpoint/2010/main" val="26031902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A5E12C-0C23-6190-6698-C6596BA2DD3E}"/>
              </a:ext>
            </a:extLst>
          </p:cNvPr>
          <p:cNvSpPr>
            <a:spLocks noGrp="1"/>
          </p:cNvSpPr>
          <p:nvPr>
            <p:ph type="title"/>
          </p:nvPr>
        </p:nvSpPr>
        <p:spPr/>
        <p:txBody>
          <a:bodyPr>
            <a:normAutofit/>
          </a:bodyPr>
          <a:lstStyle/>
          <a:p>
            <a:r>
              <a:rPr lang="en-US" sz="3000"/>
              <a:t>Python Program</a:t>
            </a:r>
          </a:p>
        </p:txBody>
      </p:sp>
      <p:pic>
        <p:nvPicPr>
          <p:cNvPr id="8" name="Content Placeholder 7">
            <a:extLst>
              <a:ext uri="{FF2B5EF4-FFF2-40B4-BE49-F238E27FC236}">
                <a16:creationId xmlns:a16="http://schemas.microsoft.com/office/drawing/2014/main" id="{1B7B8858-8997-BA1C-4128-FAF6B885E9A4}"/>
              </a:ext>
            </a:extLst>
          </p:cNvPr>
          <p:cNvPicPr>
            <a:picLocks noGrp="1" noChangeAspect="1"/>
          </p:cNvPicPr>
          <p:nvPr>
            <p:ph idx="1"/>
          </p:nvPr>
        </p:nvPicPr>
        <p:blipFill>
          <a:blip r:embed="rId3"/>
          <a:stretch>
            <a:fillRect/>
          </a:stretch>
        </p:blipFill>
        <p:spPr>
          <a:xfrm>
            <a:off x="884186" y="842818"/>
            <a:ext cx="7306990" cy="5172364"/>
          </a:xfrm>
        </p:spPr>
      </p:pic>
      <p:sp>
        <p:nvSpPr>
          <p:cNvPr id="6" name="Text Placeholder 5">
            <a:extLst>
              <a:ext uri="{FF2B5EF4-FFF2-40B4-BE49-F238E27FC236}">
                <a16:creationId xmlns:a16="http://schemas.microsoft.com/office/drawing/2014/main" id="{072308CE-F133-B273-0C31-FFCCADD38ECD}"/>
              </a:ext>
            </a:extLst>
          </p:cNvPr>
          <p:cNvSpPr>
            <a:spLocks noGrp="1"/>
          </p:cNvSpPr>
          <p:nvPr>
            <p:ph type="body" sz="half" idx="2"/>
          </p:nvPr>
        </p:nvSpPr>
        <p:spPr/>
        <p:txBody>
          <a:bodyPr/>
          <a:lstStyle/>
          <a:p>
            <a:endParaRPr lang="en-US"/>
          </a:p>
        </p:txBody>
      </p:sp>
      <p:sp>
        <p:nvSpPr>
          <p:cNvPr id="9" name="TextBox 8">
            <a:extLst>
              <a:ext uri="{FF2B5EF4-FFF2-40B4-BE49-F238E27FC236}">
                <a16:creationId xmlns:a16="http://schemas.microsoft.com/office/drawing/2014/main" id="{DA8CAEDF-236C-E931-8295-A242886D916F}"/>
              </a:ext>
            </a:extLst>
          </p:cNvPr>
          <p:cNvSpPr txBox="1"/>
          <p:nvPr/>
        </p:nvSpPr>
        <p:spPr>
          <a:xfrm>
            <a:off x="6355080" y="6365557"/>
            <a:ext cx="5525872" cy="492443"/>
          </a:xfrm>
          <a:prstGeom prst="rect">
            <a:avLst/>
          </a:prstGeom>
          <a:noFill/>
        </p:spPr>
        <p:txBody>
          <a:bodyPr wrap="none" rtlCol="0">
            <a:spAutoFit/>
          </a:bodyPr>
          <a:lstStyle/>
          <a:p>
            <a:r>
              <a:rPr lang="en-US" sz="800"/>
              <a:t>Source: https://medium.com/swlh/a-performance-comparison-between-c-java-and-python-df3890545f6d</a:t>
            </a:r>
          </a:p>
          <a:p>
            <a:endParaRPr lang="en-US"/>
          </a:p>
        </p:txBody>
      </p:sp>
    </p:spTree>
    <p:extLst>
      <p:ext uri="{BB962C8B-B14F-4D97-AF65-F5344CB8AC3E}">
        <p14:creationId xmlns:p14="http://schemas.microsoft.com/office/powerpoint/2010/main" val="10928714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13431-3BC1-1352-9020-67F5EC7C07EA}"/>
              </a:ext>
            </a:extLst>
          </p:cNvPr>
          <p:cNvSpPr>
            <a:spLocks noGrp="1"/>
          </p:cNvSpPr>
          <p:nvPr>
            <p:ph type="title"/>
          </p:nvPr>
        </p:nvSpPr>
        <p:spPr/>
        <p:txBody>
          <a:bodyPr/>
          <a:lstStyle/>
          <a:p>
            <a:r>
              <a:rPr lang="en-US"/>
              <a:t>Relative Performance</a:t>
            </a:r>
          </a:p>
        </p:txBody>
      </p:sp>
      <p:graphicFrame>
        <p:nvGraphicFramePr>
          <p:cNvPr id="4" name="Table 4">
            <a:extLst>
              <a:ext uri="{FF2B5EF4-FFF2-40B4-BE49-F238E27FC236}">
                <a16:creationId xmlns:a16="http://schemas.microsoft.com/office/drawing/2014/main" id="{57FCCFF0-D811-1D90-693A-01F095013106}"/>
              </a:ext>
            </a:extLst>
          </p:cNvPr>
          <p:cNvGraphicFramePr>
            <a:graphicFrameLocks noGrp="1"/>
          </p:cNvGraphicFramePr>
          <p:nvPr>
            <p:ph idx="1"/>
            <p:extLst>
              <p:ext uri="{D42A27DB-BD31-4B8C-83A1-F6EECF244321}">
                <p14:modId xmlns:p14="http://schemas.microsoft.com/office/powerpoint/2010/main" val="426524283"/>
              </p:ext>
            </p:extLst>
          </p:nvPr>
        </p:nvGraphicFramePr>
        <p:xfrm>
          <a:off x="1920875" y="2312988"/>
          <a:ext cx="8769348" cy="2225040"/>
        </p:xfrm>
        <a:graphic>
          <a:graphicData uri="http://schemas.openxmlformats.org/drawingml/2006/table">
            <a:tbl>
              <a:tblPr firstRow="1" bandRow="1">
                <a:tableStyleId>{2A488322-F2BA-4B5B-9748-0D474271808F}</a:tableStyleId>
              </a:tblPr>
              <a:tblGrid>
                <a:gridCol w="2923116">
                  <a:extLst>
                    <a:ext uri="{9D8B030D-6E8A-4147-A177-3AD203B41FA5}">
                      <a16:colId xmlns:a16="http://schemas.microsoft.com/office/drawing/2014/main" val="2220583391"/>
                    </a:ext>
                  </a:extLst>
                </a:gridCol>
                <a:gridCol w="2923116">
                  <a:extLst>
                    <a:ext uri="{9D8B030D-6E8A-4147-A177-3AD203B41FA5}">
                      <a16:colId xmlns:a16="http://schemas.microsoft.com/office/drawing/2014/main" val="956535957"/>
                    </a:ext>
                  </a:extLst>
                </a:gridCol>
                <a:gridCol w="2923116">
                  <a:extLst>
                    <a:ext uri="{9D8B030D-6E8A-4147-A177-3AD203B41FA5}">
                      <a16:colId xmlns:a16="http://schemas.microsoft.com/office/drawing/2014/main" val="2158832824"/>
                    </a:ext>
                  </a:extLst>
                </a:gridCol>
              </a:tblGrid>
              <a:tr h="370840">
                <a:tc>
                  <a:txBody>
                    <a:bodyPr/>
                    <a:lstStyle/>
                    <a:p>
                      <a:endParaRPr lang="en-US"/>
                    </a:p>
                  </a:txBody>
                  <a:tcPr/>
                </a:tc>
                <a:tc>
                  <a:txBody>
                    <a:bodyPr/>
                    <a:lstStyle/>
                    <a:p>
                      <a:r>
                        <a:rPr lang="en-US"/>
                        <a:t>Time (seconds)</a:t>
                      </a:r>
                    </a:p>
                  </a:txBody>
                  <a:tcPr/>
                </a:tc>
                <a:tc>
                  <a:txBody>
                    <a:bodyPr/>
                    <a:lstStyle/>
                    <a:p>
                      <a:r>
                        <a:rPr lang="en-US"/>
                        <a:t>Relative Speed Up</a:t>
                      </a:r>
                    </a:p>
                  </a:txBody>
                  <a:tcPr/>
                </a:tc>
                <a:extLst>
                  <a:ext uri="{0D108BD9-81ED-4DB2-BD59-A6C34878D82A}">
                    <a16:rowId xmlns:a16="http://schemas.microsoft.com/office/drawing/2014/main" val="3363514287"/>
                  </a:ext>
                </a:extLst>
              </a:tr>
              <a:tr h="370840">
                <a:tc>
                  <a:txBody>
                    <a:bodyPr/>
                    <a:lstStyle/>
                    <a:p>
                      <a:r>
                        <a:rPr lang="en-US"/>
                        <a:t>Python</a:t>
                      </a:r>
                    </a:p>
                  </a:txBody>
                  <a:tcPr/>
                </a:tc>
                <a:tc>
                  <a:txBody>
                    <a:bodyPr/>
                    <a:lstStyle/>
                    <a:p>
                      <a:r>
                        <a:rPr lang="en-US"/>
                        <a:t>1792.004</a:t>
                      </a:r>
                    </a:p>
                  </a:txBody>
                  <a:tcPr/>
                </a:tc>
                <a:tc>
                  <a:txBody>
                    <a:bodyPr/>
                    <a:lstStyle/>
                    <a:p>
                      <a:r>
                        <a:rPr lang="en-US"/>
                        <a:t>1</a:t>
                      </a:r>
                    </a:p>
                  </a:txBody>
                  <a:tcPr/>
                </a:tc>
                <a:extLst>
                  <a:ext uri="{0D108BD9-81ED-4DB2-BD59-A6C34878D82A}">
                    <a16:rowId xmlns:a16="http://schemas.microsoft.com/office/drawing/2014/main" val="1160516019"/>
                  </a:ext>
                </a:extLst>
              </a:tr>
              <a:tr h="370840">
                <a:tc>
                  <a:txBody>
                    <a:bodyPr/>
                    <a:lstStyle/>
                    <a:p>
                      <a:r>
                        <a:rPr lang="en-US"/>
                        <a:t>C</a:t>
                      </a:r>
                    </a:p>
                  </a:txBody>
                  <a:tcPr/>
                </a:tc>
                <a:tc>
                  <a:txBody>
                    <a:bodyPr/>
                    <a:lstStyle/>
                    <a:p>
                      <a:r>
                        <a:rPr lang="en-US"/>
                        <a:t>45.881</a:t>
                      </a:r>
                    </a:p>
                  </a:txBody>
                  <a:tcPr/>
                </a:tc>
                <a:tc>
                  <a:txBody>
                    <a:bodyPr/>
                    <a:lstStyle/>
                    <a:p>
                      <a:r>
                        <a:rPr lang="en-US"/>
                        <a:t>39.05</a:t>
                      </a:r>
                    </a:p>
                  </a:txBody>
                  <a:tcPr/>
                </a:tc>
                <a:extLst>
                  <a:ext uri="{0D108BD9-81ED-4DB2-BD59-A6C34878D82A}">
                    <a16:rowId xmlns:a16="http://schemas.microsoft.com/office/drawing/2014/main" val="3807212861"/>
                  </a:ext>
                </a:extLst>
              </a:tr>
              <a:tr h="370840">
                <a:tc>
                  <a:txBody>
                    <a:bodyPr/>
                    <a:lstStyle/>
                    <a:p>
                      <a:r>
                        <a:rPr lang="en-US"/>
                        <a:t>C(optimized)</a:t>
                      </a:r>
                    </a:p>
                  </a:txBody>
                  <a:tcPr/>
                </a:tc>
                <a:tc>
                  <a:txBody>
                    <a:bodyPr/>
                    <a:lstStyle/>
                    <a:p>
                      <a:r>
                        <a:rPr lang="en-US"/>
                        <a:t>22.764</a:t>
                      </a:r>
                    </a:p>
                  </a:txBody>
                  <a:tcPr/>
                </a:tc>
                <a:tc>
                  <a:txBody>
                    <a:bodyPr/>
                    <a:lstStyle/>
                    <a:p>
                      <a:r>
                        <a:rPr lang="en-US"/>
                        <a:t>78.72</a:t>
                      </a:r>
                    </a:p>
                  </a:txBody>
                  <a:tcPr/>
                </a:tc>
                <a:extLst>
                  <a:ext uri="{0D108BD9-81ED-4DB2-BD59-A6C34878D82A}">
                    <a16:rowId xmlns:a16="http://schemas.microsoft.com/office/drawing/2014/main" val="3607821978"/>
                  </a:ext>
                </a:extLst>
              </a:tr>
              <a:tr h="370840">
                <a:tc>
                  <a:txBody>
                    <a:bodyPr/>
                    <a:lstStyle/>
                    <a:p>
                      <a:r>
                        <a:rPr lang="en-US"/>
                        <a:t>Java</a:t>
                      </a:r>
                    </a:p>
                  </a:txBody>
                  <a:tcPr/>
                </a:tc>
                <a:tc>
                  <a:txBody>
                    <a:bodyPr/>
                    <a:lstStyle/>
                    <a:p>
                      <a:r>
                        <a:rPr lang="en-US"/>
                        <a:t>45.775</a:t>
                      </a:r>
                    </a:p>
                  </a:txBody>
                  <a:tcPr/>
                </a:tc>
                <a:tc>
                  <a:txBody>
                    <a:bodyPr/>
                    <a:lstStyle/>
                    <a:p>
                      <a:r>
                        <a:rPr lang="en-US"/>
                        <a:t>39.15</a:t>
                      </a:r>
                    </a:p>
                  </a:txBody>
                  <a:tcPr/>
                </a:tc>
                <a:extLst>
                  <a:ext uri="{0D108BD9-81ED-4DB2-BD59-A6C34878D82A}">
                    <a16:rowId xmlns:a16="http://schemas.microsoft.com/office/drawing/2014/main" val="1806483769"/>
                  </a:ext>
                </a:extLst>
              </a:tr>
              <a:tr h="370840">
                <a:tc>
                  <a:txBody>
                    <a:bodyPr/>
                    <a:lstStyle/>
                    <a:p>
                      <a:r>
                        <a:rPr lang="en-US"/>
                        <a:t>Java (without JIT)</a:t>
                      </a:r>
                    </a:p>
                  </a:txBody>
                  <a:tcPr/>
                </a:tc>
                <a:tc>
                  <a:txBody>
                    <a:bodyPr/>
                    <a:lstStyle/>
                    <a:p>
                      <a:r>
                        <a:rPr lang="en-US"/>
                        <a:t>350.858</a:t>
                      </a:r>
                    </a:p>
                  </a:txBody>
                  <a:tcPr/>
                </a:tc>
                <a:tc>
                  <a:txBody>
                    <a:bodyPr/>
                    <a:lstStyle/>
                    <a:p>
                      <a:r>
                        <a:rPr lang="en-US"/>
                        <a:t>5.11</a:t>
                      </a:r>
                    </a:p>
                  </a:txBody>
                  <a:tcPr/>
                </a:tc>
                <a:extLst>
                  <a:ext uri="{0D108BD9-81ED-4DB2-BD59-A6C34878D82A}">
                    <a16:rowId xmlns:a16="http://schemas.microsoft.com/office/drawing/2014/main" val="375762449"/>
                  </a:ext>
                </a:extLst>
              </a:tr>
            </a:tbl>
          </a:graphicData>
        </a:graphic>
      </p:graphicFrame>
    </p:spTree>
    <p:extLst>
      <p:ext uri="{BB962C8B-B14F-4D97-AF65-F5344CB8AC3E}">
        <p14:creationId xmlns:p14="http://schemas.microsoft.com/office/powerpoint/2010/main" val="837388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6191-5336-7EE1-A2DC-EC94916CB86A}"/>
              </a:ext>
            </a:extLst>
          </p:cNvPr>
          <p:cNvSpPr>
            <a:spLocks noGrp="1"/>
          </p:cNvSpPr>
          <p:nvPr>
            <p:ph type="title"/>
          </p:nvPr>
        </p:nvSpPr>
        <p:spPr/>
        <p:txBody>
          <a:bodyPr>
            <a:normAutofit fontScale="90000"/>
          </a:bodyPr>
          <a:lstStyle/>
          <a:p>
            <a:pPr algn="ctr"/>
            <a:br>
              <a:rPr lang="en-US"/>
            </a:br>
            <a:r>
              <a:rPr lang="en-US"/>
              <a:t>Raw Performance</a:t>
            </a:r>
          </a:p>
        </p:txBody>
      </p:sp>
      <p:pic>
        <p:nvPicPr>
          <p:cNvPr id="13" name="Content Placeholder 12">
            <a:extLst>
              <a:ext uri="{FF2B5EF4-FFF2-40B4-BE49-F238E27FC236}">
                <a16:creationId xmlns:a16="http://schemas.microsoft.com/office/drawing/2014/main" id="{46CAD915-1B1C-8A09-7981-D321C2B3D885}"/>
              </a:ext>
            </a:extLst>
          </p:cNvPr>
          <p:cNvPicPr>
            <a:picLocks noGrp="1" noChangeAspect="1"/>
          </p:cNvPicPr>
          <p:nvPr>
            <p:ph idx="1"/>
          </p:nvPr>
        </p:nvPicPr>
        <p:blipFill>
          <a:blip r:embed="rId3"/>
          <a:stretch>
            <a:fillRect/>
          </a:stretch>
        </p:blipFill>
        <p:spPr>
          <a:xfrm>
            <a:off x="1530138" y="3615145"/>
            <a:ext cx="6853745" cy="600159"/>
          </a:xfrm>
        </p:spPr>
      </p:pic>
      <p:pic>
        <p:nvPicPr>
          <p:cNvPr id="15" name="Picture 14">
            <a:extLst>
              <a:ext uri="{FF2B5EF4-FFF2-40B4-BE49-F238E27FC236}">
                <a16:creationId xmlns:a16="http://schemas.microsoft.com/office/drawing/2014/main" id="{0193F557-A21B-B8FC-5E4C-3269A4E7BD89}"/>
              </a:ext>
            </a:extLst>
          </p:cNvPr>
          <p:cNvPicPr>
            <a:picLocks noChangeAspect="1"/>
          </p:cNvPicPr>
          <p:nvPr/>
        </p:nvPicPr>
        <p:blipFill>
          <a:blip r:embed="rId4"/>
          <a:stretch>
            <a:fillRect/>
          </a:stretch>
        </p:blipFill>
        <p:spPr>
          <a:xfrm>
            <a:off x="1534352" y="2956730"/>
            <a:ext cx="4039164" cy="362001"/>
          </a:xfrm>
          <a:prstGeom prst="rect">
            <a:avLst/>
          </a:prstGeom>
        </p:spPr>
      </p:pic>
      <p:sp>
        <p:nvSpPr>
          <p:cNvPr id="16" name="TextBox 15">
            <a:extLst>
              <a:ext uri="{FF2B5EF4-FFF2-40B4-BE49-F238E27FC236}">
                <a16:creationId xmlns:a16="http://schemas.microsoft.com/office/drawing/2014/main" id="{3113DBCF-F829-7EB3-9EED-DA5B02E2E721}"/>
              </a:ext>
            </a:extLst>
          </p:cNvPr>
          <p:cNvSpPr txBox="1"/>
          <p:nvPr/>
        </p:nvSpPr>
        <p:spPr>
          <a:xfrm>
            <a:off x="8404503" y="2908555"/>
            <a:ext cx="2095445"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Unoptimized C code</a:t>
            </a:r>
          </a:p>
        </p:txBody>
      </p:sp>
      <p:sp>
        <p:nvSpPr>
          <p:cNvPr id="17" name="TextBox 16">
            <a:extLst>
              <a:ext uri="{FF2B5EF4-FFF2-40B4-BE49-F238E27FC236}">
                <a16:creationId xmlns:a16="http://schemas.microsoft.com/office/drawing/2014/main" id="{9564F887-4B8C-A4C0-4CAE-33FEDE0E3107}"/>
              </a:ext>
            </a:extLst>
          </p:cNvPr>
          <p:cNvSpPr txBox="1"/>
          <p:nvPr/>
        </p:nvSpPr>
        <p:spPr>
          <a:xfrm>
            <a:off x="8353207" y="3685505"/>
            <a:ext cx="2993127"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-O3 Optimization flag C Code</a:t>
            </a:r>
          </a:p>
        </p:txBody>
      </p:sp>
      <p:pic>
        <p:nvPicPr>
          <p:cNvPr id="19" name="Picture 18">
            <a:extLst>
              <a:ext uri="{FF2B5EF4-FFF2-40B4-BE49-F238E27FC236}">
                <a16:creationId xmlns:a16="http://schemas.microsoft.com/office/drawing/2014/main" id="{7809F61F-C1E3-FC19-1382-B2EBF4DCD2CC}"/>
              </a:ext>
            </a:extLst>
          </p:cNvPr>
          <p:cNvPicPr>
            <a:picLocks noChangeAspect="1"/>
          </p:cNvPicPr>
          <p:nvPr/>
        </p:nvPicPr>
        <p:blipFill>
          <a:blip r:embed="rId5"/>
          <a:stretch>
            <a:fillRect/>
          </a:stretch>
        </p:blipFill>
        <p:spPr>
          <a:xfrm>
            <a:off x="1530138" y="2301745"/>
            <a:ext cx="6287377" cy="428685"/>
          </a:xfrm>
          <a:prstGeom prst="rect">
            <a:avLst/>
          </a:prstGeom>
        </p:spPr>
      </p:pic>
      <p:sp>
        <p:nvSpPr>
          <p:cNvPr id="20" name="TextBox 19">
            <a:extLst>
              <a:ext uri="{FF2B5EF4-FFF2-40B4-BE49-F238E27FC236}">
                <a16:creationId xmlns:a16="http://schemas.microsoft.com/office/drawing/2014/main" id="{E5FA7EF7-A2F3-0D75-8D9B-E5616C331765}"/>
              </a:ext>
            </a:extLst>
          </p:cNvPr>
          <p:cNvSpPr txBox="1"/>
          <p:nvPr/>
        </p:nvSpPr>
        <p:spPr>
          <a:xfrm>
            <a:off x="8383883" y="2431458"/>
            <a:ext cx="1332416"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Python code</a:t>
            </a:r>
          </a:p>
        </p:txBody>
      </p:sp>
      <p:pic>
        <p:nvPicPr>
          <p:cNvPr id="22" name="Picture 21">
            <a:extLst>
              <a:ext uri="{FF2B5EF4-FFF2-40B4-BE49-F238E27FC236}">
                <a16:creationId xmlns:a16="http://schemas.microsoft.com/office/drawing/2014/main" id="{60779492-55DE-D6E1-E088-7DA9C2A86D23}"/>
              </a:ext>
            </a:extLst>
          </p:cNvPr>
          <p:cNvPicPr>
            <a:picLocks noChangeAspect="1"/>
          </p:cNvPicPr>
          <p:nvPr/>
        </p:nvPicPr>
        <p:blipFill>
          <a:blip r:embed="rId6"/>
          <a:stretch>
            <a:fillRect/>
          </a:stretch>
        </p:blipFill>
        <p:spPr>
          <a:xfrm>
            <a:off x="1530138" y="4400923"/>
            <a:ext cx="6516009" cy="552527"/>
          </a:xfrm>
          <a:prstGeom prst="rect">
            <a:avLst/>
          </a:prstGeom>
        </p:spPr>
      </p:pic>
      <p:sp>
        <p:nvSpPr>
          <p:cNvPr id="23" name="TextBox 22">
            <a:extLst>
              <a:ext uri="{FF2B5EF4-FFF2-40B4-BE49-F238E27FC236}">
                <a16:creationId xmlns:a16="http://schemas.microsoft.com/office/drawing/2014/main" id="{D2CE6F45-AA23-8E47-A36F-37775E02470F}"/>
              </a:ext>
            </a:extLst>
          </p:cNvPr>
          <p:cNvSpPr txBox="1"/>
          <p:nvPr/>
        </p:nvSpPr>
        <p:spPr>
          <a:xfrm>
            <a:off x="8404503" y="4492520"/>
            <a:ext cx="2354171"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Java JDK JIT compiled</a:t>
            </a:r>
          </a:p>
        </p:txBody>
      </p:sp>
      <p:pic>
        <p:nvPicPr>
          <p:cNvPr id="25" name="Picture 24">
            <a:extLst>
              <a:ext uri="{FF2B5EF4-FFF2-40B4-BE49-F238E27FC236}">
                <a16:creationId xmlns:a16="http://schemas.microsoft.com/office/drawing/2014/main" id="{B5592A99-C5F5-AA94-742C-26B45BEA378B}"/>
              </a:ext>
            </a:extLst>
          </p:cNvPr>
          <p:cNvPicPr>
            <a:picLocks noChangeAspect="1"/>
          </p:cNvPicPr>
          <p:nvPr/>
        </p:nvPicPr>
        <p:blipFill>
          <a:blip r:embed="rId7"/>
          <a:stretch>
            <a:fillRect/>
          </a:stretch>
        </p:blipFill>
        <p:spPr>
          <a:xfrm>
            <a:off x="1550758" y="5190969"/>
            <a:ext cx="6630325" cy="381053"/>
          </a:xfrm>
          <a:prstGeom prst="rect">
            <a:avLst/>
          </a:prstGeom>
        </p:spPr>
      </p:pic>
      <p:sp>
        <p:nvSpPr>
          <p:cNvPr id="35" name="TextBox 34">
            <a:extLst>
              <a:ext uri="{FF2B5EF4-FFF2-40B4-BE49-F238E27FC236}">
                <a16:creationId xmlns:a16="http://schemas.microsoft.com/office/drawing/2014/main" id="{FD15BCB2-2635-A71D-53C6-B3B417E3077B}"/>
              </a:ext>
            </a:extLst>
          </p:cNvPr>
          <p:cNvSpPr txBox="1"/>
          <p:nvPr/>
        </p:nvSpPr>
        <p:spPr>
          <a:xfrm>
            <a:off x="8404503" y="5207513"/>
            <a:ext cx="2941831"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Java interpreter only (No JIT)</a:t>
            </a:r>
          </a:p>
        </p:txBody>
      </p:sp>
    </p:spTree>
    <p:extLst>
      <p:ext uri="{BB962C8B-B14F-4D97-AF65-F5344CB8AC3E}">
        <p14:creationId xmlns:p14="http://schemas.microsoft.com/office/powerpoint/2010/main" val="2083072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FGFGFFG</a:t>
            </a: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Java: the goal</a:t>
            </a:r>
            <a:endParaRPr lang="en-US" sz="4000">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sp>
        <p:nvSpPr>
          <p:cNvPr id="5" name="TextBox 4">
            <a:extLst>
              <a:ext uri="{FF2B5EF4-FFF2-40B4-BE49-F238E27FC236}">
                <a16:creationId xmlns:a16="http://schemas.microsoft.com/office/drawing/2014/main" id="{90C7383C-0D50-8AA0-EFF5-9C0434C52759}"/>
              </a:ext>
            </a:extLst>
          </p:cNvPr>
          <p:cNvSpPr txBox="1"/>
          <p:nvPr/>
        </p:nvSpPr>
        <p:spPr>
          <a:xfrm>
            <a:off x="11012" y="1599864"/>
            <a:ext cx="12196894"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cs typeface="Calibri"/>
              </a:rPr>
              <a:t>According to the developers, Java was developed with several core principles:</a:t>
            </a:r>
          </a:p>
          <a:p>
            <a:pPr lvl="2">
              <a:buFont typeface="Arial"/>
              <a:buChar char="•"/>
            </a:pPr>
            <a:r>
              <a:rPr lang="en-US">
                <a:solidFill>
                  <a:srgbClr val="172B53"/>
                </a:solidFill>
                <a:latin typeface="Arial"/>
                <a:cs typeface="Arial"/>
              </a:rPr>
              <a:t>Simple,</a:t>
            </a:r>
            <a:endParaRPr lang="en-US">
              <a:cs typeface="Calibri"/>
            </a:endParaRPr>
          </a:p>
          <a:p>
            <a:pPr lvl="2">
              <a:buFont typeface="Arial"/>
              <a:buChar char="•"/>
            </a:pPr>
            <a:r>
              <a:rPr lang="en-US">
                <a:solidFill>
                  <a:srgbClr val="172B53"/>
                </a:solidFill>
                <a:latin typeface="Arial"/>
                <a:cs typeface="Arial"/>
              </a:rPr>
              <a:t>Robust,</a:t>
            </a:r>
            <a:endParaRPr lang="en-US">
              <a:cs typeface="Calibri"/>
            </a:endParaRPr>
          </a:p>
          <a:p>
            <a:pPr lvl="2">
              <a:buFont typeface="Arial"/>
              <a:buChar char="•"/>
            </a:pPr>
            <a:r>
              <a:rPr lang="en-US">
                <a:solidFill>
                  <a:srgbClr val="172B53"/>
                </a:solidFill>
                <a:latin typeface="Arial"/>
                <a:cs typeface="Arial"/>
              </a:rPr>
              <a:t>Portable,</a:t>
            </a:r>
            <a:endParaRPr lang="en-US">
              <a:cs typeface="Calibri"/>
            </a:endParaRPr>
          </a:p>
          <a:p>
            <a:pPr lvl="2">
              <a:buFont typeface="Arial"/>
              <a:buChar char="•"/>
            </a:pPr>
            <a:r>
              <a:rPr lang="en-US">
                <a:solidFill>
                  <a:srgbClr val="172B53"/>
                </a:solidFill>
                <a:latin typeface="Arial"/>
                <a:cs typeface="Arial"/>
              </a:rPr>
              <a:t>Platform-independent,</a:t>
            </a:r>
            <a:endParaRPr lang="en-US">
              <a:cs typeface="Calibri"/>
            </a:endParaRPr>
          </a:p>
          <a:p>
            <a:pPr lvl="2">
              <a:buFont typeface="Arial"/>
              <a:buChar char="•"/>
            </a:pPr>
            <a:r>
              <a:rPr lang="en-US">
                <a:solidFill>
                  <a:srgbClr val="172B53"/>
                </a:solidFill>
                <a:latin typeface="Arial"/>
                <a:cs typeface="Arial"/>
              </a:rPr>
              <a:t>Secured,</a:t>
            </a:r>
            <a:endParaRPr lang="en-US">
              <a:cs typeface="Calibri"/>
            </a:endParaRPr>
          </a:p>
          <a:p>
            <a:pPr lvl="2">
              <a:buFont typeface="Arial"/>
              <a:buChar char="•"/>
            </a:pPr>
            <a:r>
              <a:rPr lang="en-US">
                <a:solidFill>
                  <a:srgbClr val="172B53"/>
                </a:solidFill>
                <a:latin typeface="Arial"/>
                <a:cs typeface="Arial"/>
              </a:rPr>
              <a:t>High Performance,</a:t>
            </a:r>
            <a:endParaRPr lang="en-US">
              <a:cs typeface="Calibri"/>
            </a:endParaRPr>
          </a:p>
          <a:p>
            <a:pPr lvl="2">
              <a:buFont typeface="Arial"/>
              <a:buChar char="•"/>
            </a:pPr>
            <a:r>
              <a:rPr lang="en-US">
                <a:solidFill>
                  <a:srgbClr val="172B53"/>
                </a:solidFill>
                <a:latin typeface="Arial"/>
                <a:cs typeface="Arial"/>
              </a:rPr>
              <a:t>Multithreaded,</a:t>
            </a:r>
            <a:endParaRPr lang="en-US">
              <a:cs typeface="Calibri"/>
            </a:endParaRPr>
          </a:p>
          <a:p>
            <a:pPr lvl="2">
              <a:buFont typeface="Arial"/>
              <a:buChar char="•"/>
            </a:pPr>
            <a:r>
              <a:rPr lang="en-US">
                <a:solidFill>
                  <a:srgbClr val="172B53"/>
                </a:solidFill>
                <a:latin typeface="Arial"/>
                <a:cs typeface="Arial"/>
              </a:rPr>
              <a:t>Architecture Neutral,</a:t>
            </a:r>
            <a:endParaRPr lang="en-US">
              <a:cs typeface="Calibri"/>
            </a:endParaRPr>
          </a:p>
          <a:p>
            <a:pPr lvl="2">
              <a:buFont typeface="Arial"/>
              <a:buChar char="•"/>
            </a:pPr>
            <a:r>
              <a:rPr lang="en-US">
                <a:solidFill>
                  <a:srgbClr val="172B53"/>
                </a:solidFill>
                <a:latin typeface="Arial"/>
                <a:cs typeface="Arial"/>
              </a:rPr>
              <a:t>Object-Oriented,</a:t>
            </a:r>
            <a:endParaRPr lang="en-US">
              <a:cs typeface="Calibri"/>
            </a:endParaRPr>
          </a:p>
          <a:p>
            <a:pPr lvl="2">
              <a:buFont typeface="Arial"/>
              <a:buChar char="•"/>
            </a:pPr>
            <a:r>
              <a:rPr lang="en-US">
                <a:solidFill>
                  <a:srgbClr val="172B53"/>
                </a:solidFill>
                <a:latin typeface="Arial"/>
                <a:cs typeface="Arial"/>
              </a:rPr>
              <a:t>Interpreted,</a:t>
            </a:r>
            <a:endParaRPr lang="en-US">
              <a:cs typeface="Calibri"/>
            </a:endParaRPr>
          </a:p>
          <a:p>
            <a:pPr lvl="2">
              <a:buFont typeface="Arial"/>
              <a:buChar char="•"/>
            </a:pPr>
            <a:r>
              <a:rPr lang="en-US">
                <a:solidFill>
                  <a:srgbClr val="172B53"/>
                </a:solidFill>
                <a:latin typeface="Arial"/>
                <a:cs typeface="Arial"/>
              </a:rPr>
              <a:t>Dynamic.</a:t>
            </a:r>
            <a:endParaRPr lang="en-US">
              <a:cs typeface="Calibri"/>
            </a:endParaRPr>
          </a:p>
          <a:p>
            <a:pPr marL="285750" indent="-285750">
              <a:buFont typeface="Calibri"/>
              <a:buChar char="-"/>
            </a:pPr>
            <a:r>
              <a:rPr lang="en-US">
                <a:cs typeface="Calibri"/>
              </a:rPr>
              <a:t>While meeting the above core principles, developers also had five primary goals for developing this programming language:</a:t>
            </a:r>
          </a:p>
          <a:p>
            <a:pPr lvl="2">
              <a:buFont typeface="Arial"/>
              <a:buChar char="•"/>
            </a:pPr>
            <a:r>
              <a:rPr lang="en-US">
                <a:solidFill>
                  <a:srgbClr val="172B53"/>
                </a:solidFill>
                <a:latin typeface="Arial"/>
                <a:cs typeface="Arial"/>
              </a:rPr>
              <a:t>Use the object-oriented programming methodology.</a:t>
            </a:r>
            <a:endParaRPr lang="en-US">
              <a:cs typeface="Calibri"/>
            </a:endParaRPr>
          </a:p>
          <a:p>
            <a:pPr lvl="2">
              <a:buFont typeface="Arial"/>
              <a:buChar char="•"/>
            </a:pPr>
            <a:r>
              <a:rPr lang="en-US">
                <a:solidFill>
                  <a:srgbClr val="172B53"/>
                </a:solidFill>
                <a:latin typeface="Arial"/>
                <a:cs typeface="Arial"/>
              </a:rPr>
              <a:t>Support executing of the same code on multiple platforms and operating systems.</a:t>
            </a:r>
            <a:endParaRPr lang="en-US">
              <a:cs typeface="Calibri"/>
            </a:endParaRPr>
          </a:p>
          <a:p>
            <a:pPr lvl="2">
              <a:buFont typeface="Arial"/>
              <a:buChar char="•"/>
            </a:pPr>
            <a:r>
              <a:rPr lang="en-US">
                <a:solidFill>
                  <a:srgbClr val="172B53"/>
                </a:solidFill>
                <a:latin typeface="Arial"/>
                <a:cs typeface="Arial"/>
              </a:rPr>
              <a:t>Built-in computer network support.</a:t>
            </a:r>
            <a:endParaRPr lang="en-US">
              <a:cs typeface="Calibri"/>
            </a:endParaRPr>
          </a:p>
          <a:p>
            <a:pPr lvl="2">
              <a:buFont typeface="Arial"/>
              <a:buChar char="•"/>
            </a:pPr>
            <a:r>
              <a:rPr lang="en-US">
                <a:solidFill>
                  <a:srgbClr val="172B53"/>
                </a:solidFill>
                <a:latin typeface="Arial"/>
                <a:cs typeface="Arial"/>
              </a:rPr>
              <a:t>Allow secure execution of code from remote sources.</a:t>
            </a:r>
            <a:endParaRPr lang="en-US">
              <a:cs typeface="Calibri"/>
            </a:endParaRPr>
          </a:p>
          <a:p>
            <a:pPr lvl="2">
              <a:buFont typeface="Arial"/>
              <a:buChar char="•"/>
            </a:pPr>
            <a:r>
              <a:rPr lang="en-US">
                <a:solidFill>
                  <a:srgbClr val="172B53"/>
                </a:solidFill>
                <a:latin typeface="Arial"/>
                <a:cs typeface="Arial"/>
              </a:rPr>
              <a:t>Be easy to learn and use.</a:t>
            </a:r>
            <a:endParaRPr lang="en-US">
              <a:cs typeface="Calibri"/>
            </a:endParaRPr>
          </a:p>
          <a:p>
            <a:pPr marL="285750" indent="-285750">
              <a:buFont typeface="Calibri"/>
              <a:buChar char="-"/>
            </a:pPr>
            <a:endParaRPr lang="en-US">
              <a:cs typeface="Calibri"/>
            </a:endParaRPr>
          </a:p>
        </p:txBody>
      </p:sp>
      <p:pic>
        <p:nvPicPr>
          <p:cNvPr id="6" name="Picture 6" descr="A picture containing arrow&#10;&#10;Description automatically generated">
            <a:extLst>
              <a:ext uri="{FF2B5EF4-FFF2-40B4-BE49-F238E27FC236}">
                <a16:creationId xmlns:a16="http://schemas.microsoft.com/office/drawing/2014/main" id="{9B185B07-C13E-F7E6-21CE-DA9F98E7B7A2}"/>
              </a:ext>
            </a:extLst>
          </p:cNvPr>
          <p:cNvPicPr>
            <a:picLocks noChangeAspect="1"/>
          </p:cNvPicPr>
          <p:nvPr/>
        </p:nvPicPr>
        <p:blipFill>
          <a:blip r:embed="rId3"/>
          <a:stretch>
            <a:fillRect/>
          </a:stretch>
        </p:blipFill>
        <p:spPr>
          <a:xfrm>
            <a:off x="9123423" y="2246"/>
            <a:ext cx="3074778" cy="1591394"/>
          </a:xfrm>
          <a:prstGeom prst="rect">
            <a:avLst/>
          </a:prstGeom>
        </p:spPr>
      </p:pic>
    </p:spTree>
    <p:extLst>
      <p:ext uri="{BB962C8B-B14F-4D97-AF65-F5344CB8AC3E}">
        <p14:creationId xmlns:p14="http://schemas.microsoft.com/office/powerpoint/2010/main" val="6349087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1326F-AFE6-7EAE-DC57-221E7308223F}"/>
              </a:ext>
            </a:extLst>
          </p:cNvPr>
          <p:cNvSpPr>
            <a:spLocks noGrp="1"/>
          </p:cNvSpPr>
          <p:nvPr>
            <p:ph type="title"/>
          </p:nvPr>
        </p:nvSpPr>
        <p:spPr>
          <a:xfrm>
            <a:off x="635000" y="640823"/>
            <a:ext cx="3418659" cy="5583148"/>
          </a:xfrm>
        </p:spPr>
        <p:txBody>
          <a:bodyPr vert="horz" lIns="91440" tIns="45720" rIns="91440" bIns="45720" rtlCol="0" anchor="ctr">
            <a:normAutofit/>
          </a:bodyPr>
          <a:lstStyle/>
          <a:p>
            <a:r>
              <a:rPr lang="en-US" sz="5400" kern="1200">
                <a:solidFill>
                  <a:schemeClr val="tx1"/>
                </a:solidFill>
                <a:latin typeface="+mj-lt"/>
                <a:ea typeface="+mj-ea"/>
                <a:cs typeface="+mj-cs"/>
              </a:rPr>
              <a:t>Project Summary: </a:t>
            </a:r>
            <a:br>
              <a:rPr lang="en-US" sz="5400" kern="1200">
                <a:solidFill>
                  <a:schemeClr val="tx1"/>
                </a:solidFill>
                <a:latin typeface="+mj-lt"/>
                <a:ea typeface="+mj-ea"/>
                <a:cs typeface="+mj-cs"/>
              </a:rPr>
            </a:br>
            <a:endParaRPr lang="en-US" sz="5400" kern="1200">
              <a:solidFill>
                <a:schemeClr val="tx1"/>
              </a:solidFill>
              <a:latin typeface="+mj-lt"/>
              <a:ea typeface="+mj-ea"/>
              <a:cs typeface="+mj-cs"/>
            </a:endParaRPr>
          </a:p>
        </p:txBody>
      </p:sp>
      <p:sp>
        <p:nvSpPr>
          <p:cNvPr id="19"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5">
            <a:extLst>
              <a:ext uri="{FF2B5EF4-FFF2-40B4-BE49-F238E27FC236}">
                <a16:creationId xmlns:a16="http://schemas.microsoft.com/office/drawing/2014/main" id="{F838AD74-84BB-59E0-1309-06D1243A3E84}"/>
              </a:ext>
            </a:extLst>
          </p:cNvPr>
          <p:cNvGraphicFramePr>
            <a:graphicFrameLocks noGrp="1"/>
          </p:cNvGraphicFramePr>
          <p:nvPr>
            <p:ph sz="half" idx="2"/>
            <p:extLst>
              <p:ext uri="{D42A27DB-BD31-4B8C-83A1-F6EECF244321}">
                <p14:modId xmlns:p14="http://schemas.microsoft.com/office/powerpoint/2010/main" val="43518214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41922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20EDEF-BFD1-BD80-F6F9-17E11FBC1412}"/>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cs typeface="Calibri Light"/>
              </a:rPr>
              <a:t>References</a:t>
            </a:r>
            <a:endParaRPr lang="en-US" sz="4000">
              <a:solidFill>
                <a:srgbClr val="FFFFFF"/>
              </a:solidFill>
            </a:endParaRPr>
          </a:p>
        </p:txBody>
      </p:sp>
      <p:sp>
        <p:nvSpPr>
          <p:cNvPr id="40" name="Content Placeholder 2">
            <a:extLst>
              <a:ext uri="{FF2B5EF4-FFF2-40B4-BE49-F238E27FC236}">
                <a16:creationId xmlns:a16="http://schemas.microsoft.com/office/drawing/2014/main" id="{3515150C-469D-73EB-9F09-4A43C1F1D366}"/>
              </a:ext>
            </a:extLst>
          </p:cNvPr>
          <p:cNvSpPr>
            <a:spLocks noGrp="1"/>
          </p:cNvSpPr>
          <p:nvPr>
            <p:ph idx="1"/>
          </p:nvPr>
        </p:nvSpPr>
        <p:spPr>
          <a:xfrm>
            <a:off x="5769912" y="1828425"/>
            <a:ext cx="5667579" cy="5977367"/>
          </a:xfrm>
        </p:spPr>
        <p:txBody>
          <a:bodyPr vert="horz" lIns="91440" tIns="45720" rIns="91440" bIns="45720" rtlCol="0" anchor="ctr">
            <a:normAutofit/>
          </a:bodyPr>
          <a:lstStyle/>
          <a:p>
            <a:r>
              <a:rPr lang="en-US" sz="2000">
                <a:solidFill>
                  <a:schemeClr val="accent1"/>
                </a:solidFill>
                <a:ea typeface="+mn-lt"/>
                <a:cs typeface="+mn-lt"/>
                <a:hlinkClick r:id="rId2">
                  <a:extLst>
                    <a:ext uri="{A12FA001-AC4F-418D-AE19-62706E023703}">
                      <ahyp:hlinkClr xmlns:ahyp="http://schemas.microsoft.com/office/drawing/2018/hyperlinkcolor" val="tx"/>
                    </a:ext>
                  </a:extLst>
                </a:hlinkClick>
              </a:rPr>
              <a:t>https://en.wikipedia.org/wiki/Java_virtual_machine</a:t>
            </a:r>
            <a:endParaRPr lang="en-US" sz="2000">
              <a:solidFill>
                <a:schemeClr val="accent1"/>
              </a:solidFill>
              <a:ea typeface="+mn-lt"/>
              <a:cs typeface="+mn-lt"/>
            </a:endParaRPr>
          </a:p>
          <a:p>
            <a:r>
              <a:rPr lang="en-US" sz="2000">
                <a:ea typeface="+mn-lt"/>
                <a:cs typeface="+mn-lt"/>
                <a:hlinkClick r:id="rId3"/>
              </a:rPr>
              <a:t>https://en.wikipedia.org/wiki/James_Gosling</a:t>
            </a:r>
            <a:endParaRPr lang="en-US" sz="2000">
              <a:cs typeface="Calibri"/>
            </a:endParaRPr>
          </a:p>
          <a:p>
            <a:r>
              <a:rPr lang="en-US" sz="2000">
                <a:ea typeface="+mn-lt"/>
                <a:cs typeface="+mn-lt"/>
                <a:hlinkClick r:id="rId4"/>
              </a:rPr>
              <a:t>https://www.bluechairgroup.com/team/mike-sheridan/</a:t>
            </a:r>
            <a:endParaRPr lang="en-US" sz="2000">
              <a:cs typeface="Calibri"/>
            </a:endParaRPr>
          </a:p>
          <a:p>
            <a:r>
              <a:rPr lang="en-US" sz="2000">
                <a:ea typeface="+mn-lt"/>
                <a:cs typeface="+mn-lt"/>
                <a:hlinkClick r:id="rId5"/>
              </a:rPr>
              <a:t>https://en.wikipedia.org/wiki/Patrick_Naughton</a:t>
            </a:r>
            <a:endParaRPr lang="en-US" sz="2000">
              <a:cs typeface="Calibri"/>
            </a:endParaRPr>
          </a:p>
          <a:p>
            <a:r>
              <a:rPr lang="en-US" sz="2000">
                <a:ea typeface="+mn-lt"/>
                <a:cs typeface="+mn-lt"/>
                <a:hlinkClick r:id="rId6"/>
              </a:rPr>
              <a:t>https://en.wikipedia.org/wiki/Acquisition_of_Sun_Microsystems_by_Oracle_Corporation</a:t>
            </a:r>
          </a:p>
          <a:p>
            <a:r>
              <a:rPr lang="en-US" sz="2000">
                <a:ea typeface="+mn-lt"/>
                <a:cs typeface="+mn-lt"/>
                <a:hlinkClick r:id="rId7"/>
              </a:rPr>
              <a:t>https://www.javatpoint.com/history-of-java</a:t>
            </a:r>
            <a:endParaRPr lang="en-US" sz="2000">
              <a:cs typeface="Calibri"/>
            </a:endParaRPr>
          </a:p>
          <a:p>
            <a:r>
              <a:rPr lang="en-US" sz="2000">
                <a:ea typeface="+mn-lt"/>
                <a:cs typeface="+mn-lt"/>
                <a:hlinkClick r:id="rId8"/>
              </a:rPr>
              <a:t>https://codegym.cc/groups/posts/594-history-of-java-a-full-story-of-java-development-from-1991-to-2021</a:t>
            </a:r>
          </a:p>
          <a:p>
            <a:r>
              <a:rPr lang="en-US" sz="2000">
                <a:ea typeface="+mn-lt"/>
                <a:cs typeface="+mn-lt"/>
                <a:hlinkClick r:id="rId9"/>
              </a:rPr>
              <a:t>https://www.geeksforgeeks.org/the-complete-history-of-java-programming-language/</a:t>
            </a:r>
          </a:p>
          <a:p>
            <a:r>
              <a:rPr lang="en-US" sz="2000">
                <a:ea typeface="+mn-lt"/>
                <a:cs typeface="+mn-lt"/>
                <a:hlinkClick r:id="rId10"/>
              </a:rPr>
              <a:t>https://docs.oracle.com/javase/specs/jvms/se7/html/jvms-4.html</a:t>
            </a:r>
          </a:p>
          <a:p>
            <a:r>
              <a:rPr lang="en-US" sz="2000">
                <a:ea typeface="+mn-lt"/>
                <a:cs typeface="+mn-lt"/>
                <a:hlinkClick r:id="rId11"/>
              </a:rPr>
              <a:t>https://en.wikipedia.org/wiki/Java_class_file</a:t>
            </a:r>
            <a:endParaRPr lang="en-US" sz="2000">
              <a:cs typeface="Calibri"/>
            </a:endParaRPr>
          </a:p>
          <a:p>
            <a:endParaRPr lang="en-US" sz="2000">
              <a:ea typeface="+mn-lt"/>
              <a:cs typeface="+mn-lt"/>
            </a:endParaRPr>
          </a:p>
          <a:p>
            <a:endParaRPr lang="en-US" sz="2000">
              <a:cs typeface="Calibri"/>
            </a:endParaRPr>
          </a:p>
          <a:p>
            <a:endParaRPr lang="en-US" sz="2000">
              <a:cs typeface="Calibri"/>
            </a:endParaRPr>
          </a:p>
          <a:p>
            <a:endParaRPr lang="en-US" sz="2000">
              <a:cs typeface="Calibri"/>
            </a:endParaRPr>
          </a:p>
          <a:p>
            <a:endParaRPr lang="en-US" sz="2000">
              <a:cs typeface="Calibri"/>
            </a:endParaRPr>
          </a:p>
          <a:p>
            <a:endParaRPr lang="en-US" sz="2000">
              <a:cs typeface="Calibri"/>
            </a:endParaRPr>
          </a:p>
          <a:p>
            <a:endParaRPr lang="en-US" sz="2000">
              <a:cs typeface="Calibri"/>
            </a:endParaRPr>
          </a:p>
        </p:txBody>
      </p:sp>
    </p:spTree>
    <p:extLst>
      <p:ext uri="{BB962C8B-B14F-4D97-AF65-F5344CB8AC3E}">
        <p14:creationId xmlns:p14="http://schemas.microsoft.com/office/powerpoint/2010/main" val="11638581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20EDEF-BFD1-BD80-F6F9-17E11FBC1412}"/>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cs typeface="Calibri Light"/>
              </a:rPr>
              <a:t>References</a:t>
            </a:r>
            <a:endParaRPr lang="en-US" sz="4000">
              <a:solidFill>
                <a:srgbClr val="FFFFFF"/>
              </a:solidFill>
            </a:endParaRPr>
          </a:p>
        </p:txBody>
      </p:sp>
      <p:sp>
        <p:nvSpPr>
          <p:cNvPr id="40" name="Content Placeholder 2">
            <a:extLst>
              <a:ext uri="{FF2B5EF4-FFF2-40B4-BE49-F238E27FC236}">
                <a16:creationId xmlns:a16="http://schemas.microsoft.com/office/drawing/2014/main" id="{3515150C-469D-73EB-9F09-4A43C1F1D366}"/>
              </a:ext>
            </a:extLst>
          </p:cNvPr>
          <p:cNvSpPr>
            <a:spLocks noGrp="1"/>
          </p:cNvSpPr>
          <p:nvPr>
            <p:ph idx="1"/>
          </p:nvPr>
        </p:nvSpPr>
        <p:spPr>
          <a:xfrm>
            <a:off x="5873484" y="1965119"/>
            <a:ext cx="5667579" cy="5977367"/>
          </a:xfrm>
        </p:spPr>
        <p:txBody>
          <a:bodyPr vert="horz" lIns="91440" tIns="45720" rIns="91440" bIns="45720" rtlCol="0" anchor="ctr">
            <a:normAutofit/>
          </a:bodyPr>
          <a:lstStyle/>
          <a:p>
            <a:r>
              <a:rPr lang="en-US" sz="2000">
                <a:ea typeface="+mn-lt"/>
                <a:cs typeface="+mn-lt"/>
                <a:hlinkClick r:id="rId3"/>
              </a:rPr>
              <a:t>https://www.scaler.com/topics/memory-management-in-java/</a:t>
            </a:r>
            <a:endParaRPr lang="en-US" sz="2000">
              <a:ea typeface="+mn-lt"/>
              <a:cs typeface="+mn-lt"/>
            </a:endParaRPr>
          </a:p>
          <a:p>
            <a:r>
              <a:rPr lang="en-US" sz="2000">
                <a:ea typeface="+mn-lt"/>
                <a:cs typeface="+mn-lt"/>
                <a:hlinkClick r:id="rId4"/>
              </a:rPr>
              <a:t>https://www.digitalocean.com/community/tutorials/java-jvm-memory-model-memory-management-in-java</a:t>
            </a:r>
            <a:endParaRPr lang="en-US" sz="2000">
              <a:solidFill>
                <a:srgbClr val="000000"/>
              </a:solidFill>
              <a:ea typeface="Calibri"/>
              <a:cs typeface="Calibri"/>
            </a:endParaRPr>
          </a:p>
          <a:p>
            <a:r>
              <a:rPr lang="en-US" sz="2000">
                <a:ea typeface="+mn-lt"/>
                <a:cs typeface="+mn-lt"/>
                <a:hlinkClick r:id="rId5"/>
              </a:rPr>
              <a:t>https://docs.oracle.com/javase/specs/jvms/se8/html/jvms-2.html</a:t>
            </a:r>
          </a:p>
          <a:p>
            <a:r>
              <a:rPr lang="en-US" sz="2000">
                <a:ea typeface="+mn-lt"/>
                <a:cs typeface="+mn-lt"/>
                <a:hlinkClick r:id="rId6"/>
              </a:rPr>
              <a:t>https://www.educba.com/types-of-memory-in-java/</a:t>
            </a:r>
            <a:endParaRPr lang="en-US" sz="2000">
              <a:ea typeface="Calibri" panose="020F0502020204030204"/>
              <a:cs typeface="Calibri"/>
            </a:endParaRPr>
          </a:p>
          <a:p>
            <a:r>
              <a:rPr lang="en-US" sz="2000">
                <a:ea typeface="+mn-lt"/>
                <a:cs typeface="+mn-lt"/>
                <a:hlinkClick r:id="rId7"/>
              </a:rPr>
              <a:t>https://www.geeksforgeeks.org/how-many-types-of-memory-areas-are-allocated-by-jvm/</a:t>
            </a:r>
            <a:endParaRPr lang="en-US" sz="2000">
              <a:ea typeface="Calibri" panose="020F0502020204030204"/>
              <a:cs typeface="Calibri"/>
            </a:endParaRPr>
          </a:p>
          <a:p>
            <a:r>
              <a:rPr lang="en-US" sz="2000">
                <a:ea typeface="+mn-lt"/>
                <a:cs typeface="+mn-lt"/>
                <a:hlinkClick r:id="rId8"/>
              </a:rPr>
              <a:t>https://www.geeksforgeeks.org/garbage-collection-java/</a:t>
            </a:r>
            <a:endParaRPr lang="en-US" sz="2000">
              <a:ea typeface="Calibri" panose="020F0502020204030204"/>
              <a:cs typeface="Calibri"/>
            </a:endParaRPr>
          </a:p>
          <a:p>
            <a:r>
              <a:rPr lang="en-US" sz="2000">
                <a:ea typeface="+mn-lt"/>
                <a:cs typeface="+mn-lt"/>
                <a:hlinkClick r:id="rId9"/>
              </a:rPr>
              <a:t>https://en.wikipedia.org/wiki/Java_(software_platform</a:t>
            </a:r>
            <a:r>
              <a:rPr lang="en-US" sz="2000">
                <a:ea typeface="+mn-lt"/>
                <a:cs typeface="+mn-lt"/>
              </a:rPr>
              <a:t>)</a:t>
            </a:r>
            <a:endParaRPr lang="en-US" sz="2000">
              <a:ea typeface="Calibri" panose="020F0502020204030204"/>
              <a:cs typeface="Calibri"/>
            </a:endParaRPr>
          </a:p>
          <a:p>
            <a:r>
              <a:rPr lang="en-US" sz="2000">
                <a:ea typeface="+mn-lt"/>
                <a:cs typeface="+mn-lt"/>
                <a:hlinkClick r:id="rId10"/>
              </a:rPr>
              <a:t>https://foojay.io/today/fantastic-jvms-and-where-to-find-them/</a:t>
            </a:r>
            <a:endParaRPr lang="en-US" sz="2000">
              <a:ea typeface="Calibri" panose="020F0502020204030204"/>
              <a:cs typeface="Calibri"/>
            </a:endParaRPr>
          </a:p>
          <a:p>
            <a:endParaRPr lang="en-US" sz="2000">
              <a:ea typeface="Calibri" panose="020F0502020204030204"/>
              <a:cs typeface="Calibri"/>
            </a:endParaRPr>
          </a:p>
          <a:p>
            <a:endParaRPr lang="en-US" sz="2000">
              <a:ea typeface="Calibri" panose="020F0502020204030204"/>
              <a:cs typeface="Calibri"/>
            </a:endParaRPr>
          </a:p>
          <a:p>
            <a:endParaRPr lang="en-US" sz="2000">
              <a:ea typeface="Calibri" panose="020F0502020204030204"/>
              <a:cs typeface="Calibri"/>
            </a:endParaRPr>
          </a:p>
          <a:p>
            <a:endParaRPr lang="en-US" sz="2000">
              <a:ea typeface="Calibri" panose="020F0502020204030204"/>
              <a:cs typeface="Calibri"/>
            </a:endParaRPr>
          </a:p>
          <a:p>
            <a:endParaRPr lang="en-US" sz="2000">
              <a:ea typeface="Calibri" panose="020F0502020204030204"/>
              <a:cs typeface="Calibri"/>
            </a:endParaRPr>
          </a:p>
          <a:p>
            <a:endParaRPr lang="en-US" sz="2000">
              <a:ea typeface="Calibri" panose="020F0502020204030204"/>
              <a:cs typeface="Calibri"/>
            </a:endParaRPr>
          </a:p>
          <a:p>
            <a:endParaRPr lang="en-US" sz="2000">
              <a:ea typeface="Calibri" panose="020F0502020204030204"/>
              <a:cs typeface="Calibri"/>
            </a:endParaRPr>
          </a:p>
          <a:p>
            <a:endParaRPr lang="en-US" sz="2000">
              <a:ea typeface="Calibri" panose="020F0502020204030204"/>
              <a:cs typeface="Calibri"/>
            </a:endParaRPr>
          </a:p>
          <a:p>
            <a:endParaRPr lang="en-US" sz="2000">
              <a:ea typeface="Calibri" panose="020F0502020204030204"/>
              <a:cs typeface="Calibri"/>
            </a:endParaRPr>
          </a:p>
          <a:p>
            <a:endParaRPr lang="en-US" sz="2000">
              <a:ea typeface="Calibri" panose="020F0502020204030204"/>
              <a:cs typeface="Calibri"/>
            </a:endParaRPr>
          </a:p>
        </p:txBody>
      </p:sp>
    </p:spTree>
    <p:extLst>
      <p:ext uri="{BB962C8B-B14F-4D97-AF65-F5344CB8AC3E}">
        <p14:creationId xmlns:p14="http://schemas.microsoft.com/office/powerpoint/2010/main" val="8799306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E7816-79FD-9FB4-552A-C2CDAE33974D}"/>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EC9C51B6-99DF-9334-A95F-8F7967E3591C}"/>
              </a:ext>
            </a:extLst>
          </p:cNvPr>
          <p:cNvSpPr>
            <a:spLocks noGrp="1"/>
          </p:cNvSpPr>
          <p:nvPr>
            <p:ph idx="1"/>
          </p:nvPr>
        </p:nvSpPr>
        <p:spPr/>
        <p:txBody>
          <a:bodyPr/>
          <a:lstStyle/>
          <a:p>
            <a:pPr marL="0" indent="0">
              <a:buNone/>
            </a:pPr>
            <a:r>
              <a:rPr lang="en-US" sz="1600">
                <a:hlinkClick r:id="rId3"/>
              </a:rPr>
              <a:t>https://www.freecodecamp.org/news/jvm-tutorial-java-virtual-machine-architecture-explained-for-beginners/</a:t>
            </a:r>
            <a:endParaRPr lang="en-US" sz="1600"/>
          </a:p>
          <a:p>
            <a:pPr marL="0" indent="0">
              <a:buNone/>
            </a:pPr>
            <a:r>
              <a:rPr lang="en-US" sz="1600">
                <a:hlinkClick r:id="rId4"/>
              </a:rPr>
              <a:t>https://www.spec-india.com/blog/jvm-languages</a:t>
            </a:r>
            <a:endParaRPr lang="en-US" sz="1600"/>
          </a:p>
          <a:p>
            <a:pPr marL="0" indent="0">
              <a:buNone/>
            </a:pPr>
            <a:r>
              <a:rPr lang="en-US" sz="1600">
                <a:hlinkClick r:id="rId5"/>
              </a:rPr>
              <a:t>https://www.spec-india.com/blog/top-apps-built-with-kotlin</a:t>
            </a:r>
            <a:endParaRPr lang="en-US" sz="1600"/>
          </a:p>
          <a:p>
            <a:pPr marL="0" indent="0">
              <a:buNone/>
            </a:pPr>
            <a:r>
              <a:rPr lang="en-US" sz="1600">
                <a:hlinkClick r:id="rId6"/>
              </a:rPr>
              <a:t>https://www.scala-lang.org/</a:t>
            </a:r>
            <a:endParaRPr lang="en-US" sz="1600"/>
          </a:p>
          <a:p>
            <a:pPr marL="0" indent="0">
              <a:buNone/>
            </a:pPr>
            <a:r>
              <a:rPr lang="en-US" sz="1600">
                <a:hlinkClick r:id="rId7"/>
              </a:rPr>
              <a:t>https://groovy-lang.org/</a:t>
            </a:r>
            <a:endParaRPr lang="en-US" sz="1600"/>
          </a:p>
          <a:p>
            <a:pPr marL="0" indent="0">
              <a:buNone/>
            </a:pPr>
            <a:r>
              <a:rPr lang="en-US" sz="1600">
                <a:hlinkClick r:id="rId8"/>
              </a:rPr>
              <a:t>https://towardsdatascience.com/jvm-vs-dvm-b257229d18a2#:~:text=One%20of%20the%20main%20reasons,and%20also%20slower%20than%20DVM</a:t>
            </a:r>
            <a:r>
              <a:rPr lang="en-US" sz="1600"/>
              <a:t>.</a:t>
            </a:r>
          </a:p>
          <a:p>
            <a:pPr marL="0" indent="0">
              <a:buNone/>
            </a:pPr>
            <a:r>
              <a:rPr lang="en-US" sz="1600">
                <a:hlinkClick r:id="rId9"/>
              </a:rPr>
              <a:t>https://medium.com/programming-lite/android-core-jvm-dvm-art-jit-aot-855039a9a8fa</a:t>
            </a:r>
            <a:endParaRPr lang="en-US" sz="1600"/>
          </a:p>
          <a:p>
            <a:pPr marL="0" indent="0">
              <a:buNone/>
            </a:pPr>
            <a:r>
              <a:rPr lang="en-US" sz="1600">
                <a:hlinkClick r:id="rId10"/>
              </a:rPr>
              <a:t>https://www.geeksforgeeks.org/difference-between-jvm-and-dvm/</a:t>
            </a:r>
            <a:endParaRPr lang="en-US" sz="1600"/>
          </a:p>
          <a:p>
            <a:pPr marL="0" indent="0">
              <a:buNone/>
            </a:pPr>
            <a:r>
              <a:rPr lang="en-US" sz="1600">
                <a:hlinkClick r:id="rId11"/>
              </a:rPr>
              <a:t>https://www.ibm.com/docs/en/sdk-java-technology/8?topic=reference-jit-compiler</a:t>
            </a:r>
            <a:endParaRPr lang="en-US" sz="1600"/>
          </a:p>
          <a:p>
            <a:pPr marL="0" indent="0">
              <a:buNone/>
            </a:pPr>
            <a:r>
              <a:rPr lang="en-US" sz="1600">
                <a:hlinkClick r:id="rId12"/>
              </a:rPr>
              <a:t>https://www.freecodecamp.org/news/just-in-time-compilation-explained/</a:t>
            </a:r>
            <a:endParaRPr lang="en-US" sz="1600"/>
          </a:p>
          <a:p>
            <a:pPr marL="0" indent="0">
              <a:buNone/>
            </a:pPr>
            <a:endParaRPr lang="en-US" sz="1600"/>
          </a:p>
          <a:p>
            <a:pPr marL="0" indent="0">
              <a:buNone/>
            </a:pPr>
            <a:endParaRPr lang="en-US" sz="1600"/>
          </a:p>
          <a:p>
            <a:pPr marL="0" indent="0">
              <a:buNone/>
            </a:pPr>
            <a:endParaRPr lang="en-US"/>
          </a:p>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3482638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4DCAC-B9E0-1290-3A73-E21FBDEB589C}"/>
              </a:ext>
            </a:extLst>
          </p:cNvPr>
          <p:cNvSpPr>
            <a:spLocks noGrp="1"/>
          </p:cNvSpPr>
          <p:nvPr>
            <p:ph type="title"/>
          </p:nvPr>
        </p:nvSpPr>
        <p:spPr>
          <a:xfrm>
            <a:off x="1920240" y="1365246"/>
            <a:ext cx="8770571" cy="610203"/>
          </a:xfrm>
        </p:spPr>
        <p:txBody>
          <a:bodyPr>
            <a:normAutofit fontScale="90000"/>
          </a:bodyPr>
          <a:lstStyle/>
          <a:p>
            <a:pPr algn="ctr"/>
            <a:r>
              <a:rPr lang="en-US"/>
              <a:t>References</a:t>
            </a:r>
          </a:p>
        </p:txBody>
      </p:sp>
      <p:sp>
        <p:nvSpPr>
          <p:cNvPr id="3" name="Content Placeholder 2">
            <a:extLst>
              <a:ext uri="{FF2B5EF4-FFF2-40B4-BE49-F238E27FC236}">
                <a16:creationId xmlns:a16="http://schemas.microsoft.com/office/drawing/2014/main" id="{18E6777C-7826-7022-E123-0F60A9CEC08A}"/>
              </a:ext>
            </a:extLst>
          </p:cNvPr>
          <p:cNvSpPr>
            <a:spLocks noGrp="1"/>
          </p:cNvSpPr>
          <p:nvPr>
            <p:ph idx="1"/>
          </p:nvPr>
        </p:nvSpPr>
        <p:spPr>
          <a:xfrm>
            <a:off x="1920240" y="2294626"/>
            <a:ext cx="8770571" cy="3669154"/>
          </a:xfrm>
        </p:spPr>
        <p:txBody>
          <a:bodyPr>
            <a:normAutofit fontScale="55000" lnSpcReduction="20000"/>
          </a:bodyPr>
          <a:lstStyle/>
          <a:p>
            <a:pPr marL="285750" indent="-285750">
              <a:buFont typeface="Arial" panose="020B0604020202020204" pitchFamily="34" charset="0"/>
              <a:buChar char="•"/>
            </a:pPr>
            <a:r>
              <a:rPr lang="en-US"/>
              <a:t>https://www.infoworld.com/article/3272244/what-is-the-jvm-introducing-the-java-virtual-machine.html</a:t>
            </a:r>
          </a:p>
          <a:p>
            <a:pPr marL="285750" indent="-285750">
              <a:buFont typeface="Arial" panose="020B0604020202020204" pitchFamily="34" charset="0"/>
              <a:buChar char="•"/>
            </a:pPr>
            <a:r>
              <a:rPr lang="en-US" i="1"/>
              <a:t>Kramer, Jeff (1 April 2007). "Is abstraction the key to computing?". Communications of the ACM. </a:t>
            </a:r>
            <a:r>
              <a:rPr lang="en-US" b="1" i="1"/>
              <a:t>50</a:t>
            </a:r>
            <a:r>
              <a:rPr lang="en-US" i="1"/>
              <a:t> (4): 36–42. </a:t>
            </a:r>
          </a:p>
          <a:p>
            <a:pPr marL="285750" indent="-285750">
              <a:buFont typeface="Arial" panose="020B0604020202020204" pitchFamily="34" charset="0"/>
              <a:buChar char="•"/>
            </a:pPr>
            <a:r>
              <a:rPr lang="en-US"/>
              <a:t>https://medium.com/swlh/a-performance-comparison-between-c-java-and-python-df3890545f6d</a:t>
            </a:r>
          </a:p>
          <a:p>
            <a:pPr marL="285750" indent="-285750">
              <a:buFont typeface="Arial" panose="020B0604020202020204" pitchFamily="34" charset="0"/>
              <a:buChar char="•"/>
            </a:pPr>
            <a:r>
              <a:rPr lang="en-US"/>
              <a:t>https://www.javatpoint.com/numpy-matrix-multiplication</a:t>
            </a:r>
          </a:p>
          <a:p>
            <a:pPr marL="285750" indent="-285750">
              <a:buFont typeface="Arial" panose="020B0604020202020204" pitchFamily="34" charset="0"/>
              <a:buChar char="•"/>
            </a:pPr>
            <a:r>
              <a:rPr lang="en-US"/>
              <a:t>https://www.oracle.com/java/technologies/javase/exactoptions-jsp.html</a:t>
            </a:r>
          </a:p>
          <a:p>
            <a:pPr marL="285750" indent="-285750">
              <a:buFont typeface="Arial" panose="020B0604020202020204" pitchFamily="34" charset="0"/>
              <a:buChar char="•"/>
            </a:pPr>
            <a:r>
              <a:rPr lang="en-US"/>
              <a:t>https://docs.oracle.com/javase/7/docs/technotes/tools/windows/javap.html</a:t>
            </a:r>
          </a:p>
          <a:p>
            <a:pPr marL="285750" indent="-285750">
              <a:buFont typeface="Arial" panose="020B0604020202020204" pitchFamily="34" charset="0"/>
              <a:buChar char="•"/>
            </a:pPr>
            <a:r>
              <a:rPr lang="en-US"/>
              <a:t>https://www.the-sun.com/sport/7449454/brian-shaw-final-worlds-strongest-man/</a:t>
            </a:r>
          </a:p>
          <a:p>
            <a:pPr marL="285750" indent="-285750">
              <a:buFont typeface="Arial" panose="020B0604020202020204" pitchFamily="34" charset="0"/>
              <a:buChar char="•"/>
            </a:pPr>
            <a:r>
              <a:rPr lang="en-US"/>
              <a:t>https://geneticliteracyproject.org/2017/07/06/usain-bolts-asymmetrical-gait-running-unevenly-make-faster/</a:t>
            </a:r>
          </a:p>
          <a:p>
            <a:pPr marL="285750" indent="-285750">
              <a:buFont typeface="Arial" panose="020B0604020202020204" pitchFamily="34" charset="0"/>
              <a:buChar char="•"/>
            </a:pPr>
            <a:r>
              <a:rPr lang="en-US"/>
              <a:t>https://docs.oracle.com/javase/specs/jvms/se12/html/jvms-6.html</a:t>
            </a:r>
          </a:p>
        </p:txBody>
      </p:sp>
    </p:spTree>
    <p:extLst>
      <p:ext uri="{BB962C8B-B14F-4D97-AF65-F5344CB8AC3E}">
        <p14:creationId xmlns:p14="http://schemas.microsoft.com/office/powerpoint/2010/main" val="34046739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2C2D1F"/>
      </a:dk2>
      <a:lt2>
        <a:srgbClr val="FAF2C5"/>
      </a:lt2>
      <a:accent1>
        <a:srgbClr val="EA9736"/>
      </a:accent1>
      <a:accent2>
        <a:srgbClr val="EACF56"/>
      </a:accent2>
      <a:accent3>
        <a:srgbClr val="77D4D6"/>
      </a:accent3>
      <a:accent4>
        <a:srgbClr val="54AFDC"/>
      </a:accent4>
      <a:accent5>
        <a:srgbClr val="88C363"/>
      </a:accent5>
      <a:accent6>
        <a:srgbClr val="D9D899"/>
      </a:accent6>
      <a:hlink>
        <a:srgbClr val="A7A574"/>
      </a:hlink>
      <a:folHlink>
        <a:srgbClr val="8B887A"/>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9B359FC9-1E88-4883-B31D-CCECAE2A7B38}"/>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ketchLines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94</Slides>
  <Notes>75</Notes>
  <HiddenSlides>0</HiddenSlides>
  <ScaleCrop>false</ScaleCrop>
  <HeadingPairs>
    <vt:vector size="4" baseType="variant">
      <vt:variant>
        <vt:lpstr>Theme</vt:lpstr>
      </vt:variant>
      <vt:variant>
        <vt:i4>4</vt:i4>
      </vt:variant>
      <vt:variant>
        <vt:lpstr>Slide Titles</vt:lpstr>
      </vt:variant>
      <vt:variant>
        <vt:i4>94</vt:i4>
      </vt:variant>
    </vt:vector>
  </HeadingPairs>
  <TitlesOfParts>
    <vt:vector size="98" baseType="lpstr">
      <vt:lpstr>Madison</vt:lpstr>
      <vt:lpstr>Office Theme</vt:lpstr>
      <vt:lpstr>SketchLinesVTI</vt:lpstr>
      <vt:lpstr>Office Theme</vt:lpstr>
      <vt:lpstr>Java Virtual Machine(JVM)</vt:lpstr>
      <vt:lpstr>Team introduction </vt:lpstr>
      <vt:lpstr>Project introduction </vt:lpstr>
      <vt:lpstr>History of Java</vt:lpstr>
      <vt:lpstr>Java: the roots</vt:lpstr>
      <vt:lpstr>Java: James Gosling</vt:lpstr>
      <vt:lpstr>Java: Mike Sheridan</vt:lpstr>
      <vt:lpstr>Java: Patrick Naughton</vt:lpstr>
      <vt:lpstr>Java: the goal</vt:lpstr>
      <vt:lpstr>Java: development</vt:lpstr>
      <vt:lpstr>Java: first release</vt:lpstr>
      <vt:lpstr>Java: the new era</vt:lpstr>
      <vt:lpstr>Java: the future</vt:lpstr>
      <vt:lpstr>Java Class File Structure</vt:lpstr>
      <vt:lpstr>Java Class File</vt:lpstr>
      <vt:lpstr>Java Class File Layout and Structure</vt:lpstr>
      <vt:lpstr>Magic Number</vt:lpstr>
      <vt:lpstr>Version of Class File Format</vt:lpstr>
      <vt:lpstr>Constant Pool</vt:lpstr>
      <vt:lpstr>Access Flags</vt:lpstr>
      <vt:lpstr>This Class</vt:lpstr>
      <vt:lpstr>Super Class</vt:lpstr>
      <vt:lpstr>Interface</vt:lpstr>
      <vt:lpstr>Fields</vt:lpstr>
      <vt:lpstr>Methods</vt:lpstr>
      <vt:lpstr>Attributes</vt:lpstr>
      <vt:lpstr>Java Memory Management</vt:lpstr>
      <vt:lpstr>JVM Memory Structure Breakdown</vt:lpstr>
      <vt:lpstr>Java Memory Management – Method Area</vt:lpstr>
      <vt:lpstr>Java Memory Management – Heap Area</vt:lpstr>
      <vt:lpstr>Java Memory Management – Stack Area</vt:lpstr>
      <vt:lpstr>Java Memory Management – PC Registers</vt:lpstr>
      <vt:lpstr>Java Memory Management – Native Method Stack</vt:lpstr>
      <vt:lpstr>Java Memory Management – Garbage Collector</vt:lpstr>
      <vt:lpstr>Java Memory Management – Garbage Collector</vt:lpstr>
      <vt:lpstr>Java Memory Management – Garbage Collector</vt:lpstr>
      <vt:lpstr>Java Memory Management – Recap</vt:lpstr>
      <vt:lpstr>Java Implementations – Platforms</vt:lpstr>
      <vt:lpstr>Java Implementations – Platform Types</vt:lpstr>
      <vt:lpstr>Java Implementations – Vendors</vt:lpstr>
      <vt:lpstr>What other languages compile to Java Bytecode?</vt:lpstr>
      <vt:lpstr>What other Languages compile to Java bytecode?</vt:lpstr>
      <vt:lpstr>Kotlin</vt:lpstr>
      <vt:lpstr>Scala</vt:lpstr>
      <vt:lpstr>Groovy</vt:lpstr>
      <vt:lpstr>Android Implementation</vt:lpstr>
      <vt:lpstr>JVM Basics</vt:lpstr>
      <vt:lpstr>Android Implementation</vt:lpstr>
      <vt:lpstr>DVM - Dalvik Virtual Machine Basics</vt:lpstr>
      <vt:lpstr>JVM versus DVM</vt:lpstr>
      <vt:lpstr>Differences between JVM and DVM</vt:lpstr>
      <vt:lpstr>Android deciding on DVM</vt:lpstr>
      <vt:lpstr>JIT Compiler/Execution</vt:lpstr>
      <vt:lpstr>What is a JIT Compiler?</vt:lpstr>
      <vt:lpstr>Bytecode/Java performance</vt:lpstr>
      <vt:lpstr>Bytecode review</vt:lpstr>
      <vt:lpstr>How do we get to Bytecode?</vt:lpstr>
      <vt:lpstr>javap</vt:lpstr>
      <vt:lpstr>Javap cont.d (options)</vt:lpstr>
      <vt:lpstr>Simple Java program</vt:lpstr>
      <vt:lpstr>HelloWord.java Bytecode</vt:lpstr>
      <vt:lpstr>HelloWord.java Bytecode</vt:lpstr>
      <vt:lpstr>HelloWord.java Bytecode</vt:lpstr>
      <vt:lpstr>ForLoop.java</vt:lpstr>
      <vt:lpstr>ForLoop Bytecode</vt:lpstr>
      <vt:lpstr>ForLoop Bytecode</vt:lpstr>
      <vt:lpstr>Stack</vt:lpstr>
      <vt:lpstr>ForLoop Bytecode</vt:lpstr>
      <vt:lpstr>Stack</vt:lpstr>
      <vt:lpstr>ForLoop Bytecode</vt:lpstr>
      <vt:lpstr>Stack</vt:lpstr>
      <vt:lpstr>ForLoop Bytecode</vt:lpstr>
      <vt:lpstr>Stack</vt:lpstr>
      <vt:lpstr>ForLoop Bytecode</vt:lpstr>
      <vt:lpstr>Stack</vt:lpstr>
      <vt:lpstr>ForLoop Bytecode</vt:lpstr>
      <vt:lpstr>Stack</vt:lpstr>
      <vt:lpstr>ForLoop Bytecode</vt:lpstr>
      <vt:lpstr>Stack</vt:lpstr>
      <vt:lpstr>ForLoop Bytecode</vt:lpstr>
      <vt:lpstr>Stack</vt:lpstr>
      <vt:lpstr>Performance Tradeoffs</vt:lpstr>
      <vt:lpstr>Differences between High-Level Languages</vt:lpstr>
      <vt:lpstr>Testing Performance</vt:lpstr>
      <vt:lpstr>C Program</vt:lpstr>
      <vt:lpstr>Java Program</vt:lpstr>
      <vt:lpstr>Python Program</vt:lpstr>
      <vt:lpstr>Relative Performance</vt:lpstr>
      <vt:lpstr> Raw Performance</vt:lpstr>
      <vt:lpstr>Project Summary:  </vt:lpstr>
      <vt:lpstr>References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36</cp:revision>
  <dcterms:created xsi:type="dcterms:W3CDTF">2023-05-30T23:42:17Z</dcterms:created>
  <dcterms:modified xsi:type="dcterms:W3CDTF">2023-07-10T20:05:40Z</dcterms:modified>
</cp:coreProperties>
</file>